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98" r:id="rId3"/>
    <p:sldId id="260" r:id="rId4"/>
    <p:sldId id="258" r:id="rId5"/>
    <p:sldId id="257" r:id="rId6"/>
    <p:sldId id="287" r:id="rId7"/>
    <p:sldId id="305" r:id="rId8"/>
    <p:sldId id="283" r:id="rId9"/>
    <p:sldId id="262" r:id="rId10"/>
    <p:sldId id="311" r:id="rId11"/>
    <p:sldId id="314" r:id="rId12"/>
    <p:sldId id="313" r:id="rId13"/>
    <p:sldId id="315" r:id="rId14"/>
    <p:sldId id="316" r:id="rId15"/>
    <p:sldId id="317" r:id="rId16"/>
    <p:sldId id="319" r:id="rId17"/>
    <p:sldId id="268" r:id="rId18"/>
    <p:sldId id="301" r:id="rId19"/>
    <p:sldId id="267" r:id="rId20"/>
    <p:sldId id="310" r:id="rId21"/>
    <p:sldId id="300" r:id="rId22"/>
    <p:sldId id="270" r:id="rId23"/>
    <p:sldId id="290" r:id="rId24"/>
    <p:sldId id="292" r:id="rId25"/>
    <p:sldId id="307" r:id="rId26"/>
    <p:sldId id="303" r:id="rId27"/>
    <p:sldId id="288" r:id="rId28"/>
    <p:sldId id="271" r:id="rId29"/>
    <p:sldId id="294" r:id="rId30"/>
    <p:sldId id="302" r:id="rId31"/>
    <p:sldId id="275" r:id="rId32"/>
    <p:sldId id="308" r:id="rId33"/>
    <p:sldId id="274" r:id="rId34"/>
    <p:sldId id="326" r:id="rId35"/>
    <p:sldId id="320" r:id="rId36"/>
    <p:sldId id="293" r:id="rId37"/>
    <p:sldId id="304" r:id="rId38"/>
    <p:sldId id="276" r:id="rId39"/>
    <p:sldId id="309" r:id="rId40"/>
    <p:sldId id="321" r:id="rId41"/>
    <p:sldId id="328" r:id="rId42"/>
    <p:sldId id="325" r:id="rId43"/>
    <p:sldId id="323" r:id="rId44"/>
    <p:sldId id="324" r:id="rId45"/>
    <p:sldId id="27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66D"/>
    <a:srgbClr val="02BFC4"/>
    <a:srgbClr val="609DFF"/>
    <a:srgbClr val="0000FF"/>
    <a:srgbClr val="CC7AA7"/>
    <a:srgbClr val="0173B1"/>
    <a:srgbClr val="FFFF00"/>
    <a:srgbClr val="017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7"/>
    <p:restoredTop sz="94544"/>
  </p:normalViewPr>
  <p:slideViewPr>
    <p:cSldViewPr snapToGrid="0">
      <p:cViewPr varScale="1">
        <p:scale>
          <a:sx n="129" d="100"/>
          <a:sy n="129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59BBA-4940-5841-8DE5-C6EBFD228DD3}" type="datetimeFigureOut">
              <a:rPr lang="en-US" smtClean="0"/>
              <a:t>6/27/26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506E-A7E4-974A-978D-5C1F30E3B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01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28EEA-AD60-E775-6C00-5A34C9591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98C7DE-3EA0-8E45-63E7-FDDAEF45F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29C31-3A40-3A4F-19B3-107B86EEE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95% highest posterior density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D4F88-9AB0-ECF6-310E-560B07A01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51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95% highest posterior density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52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154E6-FBF6-3511-EFC1-9ACD96C56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F4504-C1A6-381B-06BE-0DC1A1EAB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082B3-2CB3-1EC4-071A-8CE95EEFE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9F626-BF9F-231D-592C-231B92F38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4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D3E2F-F336-C0AE-AC1A-C0C153FCA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6DF17C-0A01-B70C-8ADA-35EDF2DE75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1801FC-F1B0-5B32-539F-42A3AE71F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99F7C-9B36-948A-A4CE-782F118790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7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41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44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46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61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3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7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streamline the transition from intro to initial strengthening / lenition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3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8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78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23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65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1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DFB00-1991-53A4-22F0-96809AA3D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B56B9-4929-62BB-E4D2-15FA899907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91619D-6496-5D84-B49C-A79C200EF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057A5-CF67-DD15-A1D7-64A78110F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506E-A7E4-974A-978D-5C1F30E3B5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914B-604B-EC9A-0E2A-CA5D0566E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EB935-F51B-0024-C7F1-868C4333E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F0606-E7E4-31C9-7191-89D97D81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BA35-6AAE-B441-89DE-B82FA4897069}" type="datetime1">
              <a:rPr lang="en-US" smtClean="0"/>
              <a:t>6/27/26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4E5E7-B57E-C016-9CDC-58C263A2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4285B-6ECB-0778-7A64-E334F24A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0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0077-2609-33AE-334A-2D34F5CA4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464BD-70AC-1C3E-0C66-FFAA87845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F5939-1CA0-38E1-7F53-EBAF18CB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9667-4ADE-504F-AA83-C234BF7EB74A}" type="datetime1">
              <a:rPr lang="en-US" smtClean="0"/>
              <a:t>6/27/26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8A17-F6D1-1911-CA25-C010C0A3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68627-565E-5EB2-CBD1-AF4748E7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9162A-E872-0D74-F9D9-410506C7F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59F4C-ACD6-6521-A296-28F4EEEF4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157A4-6C67-7CEA-A034-A6DBE9DA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408C-AF52-9D42-A8EE-886F7172761E}" type="datetime1">
              <a:rPr lang="en-US" smtClean="0"/>
              <a:t>6/27/26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D626C-366B-9C4F-2E78-6960DC64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5170E-4959-1B1E-28A3-75FA227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2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5B9D-D8F4-11C7-DF81-71047205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1645E-4483-4776-CDB4-10E495C99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B2AD1-9409-3326-B48E-89C69066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B562-0BD1-E84C-A79E-D96499BAAEAD}" type="datetime1">
              <a:rPr lang="en-US" smtClean="0"/>
              <a:t>6/27/26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CE8A5-C9B8-7418-FC42-71FB04F8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EDB30-FD6D-0DFC-9370-263C3714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4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D39B-5E40-69C3-6B45-73DC33CE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9E624-3A38-4E09-4FC4-256E53BFC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A045C-BCF8-6C96-3460-EE13C591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626F-5B01-E745-ABBF-E126D855EB89}" type="datetime1">
              <a:rPr lang="en-US" smtClean="0"/>
              <a:t>6/27/26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ECFFE-3A79-3F48-C3DE-AEEAE869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8378-4488-2B31-7652-CA2ED505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8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4348-3527-D4CE-B61F-B59BC233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CFFD-595D-9450-D29E-1E41E41FB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DD8CA-A64F-DFC3-F0B8-864DB740F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F0A13-32B6-981F-5135-B5F5FA1E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E656-C7BA-0F47-BB59-FB711A5E22C3}" type="datetime1">
              <a:rPr lang="en-US" smtClean="0"/>
              <a:t>6/27/26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E3696-B269-2F7F-DC5B-76368407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69AF0-5CAB-B822-20FF-4856216C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2F6B-5805-740B-CBD5-BAD4EE48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C9BBC-7D2B-1011-CC33-A0A7F1CEC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E1035-3A8C-276D-AEDA-98249C9B2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722A3-DDE9-9CE8-59CD-9B62C04C1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26985-72A5-AB9E-CE47-D3B51F432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1B4747-D35B-5883-FD8D-325F47D5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9620-9D9B-5A4C-A214-E3D3FC5FF1F3}" type="datetime1">
              <a:rPr lang="en-US" smtClean="0"/>
              <a:t>6/27/26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BFD563-4F3D-3736-2CDE-BB617C5A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85528-8C95-E37D-AC98-0C980CC1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5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7F16-4AEC-3533-CEF0-5A4FA2C6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1DF3A-F705-9BE7-F399-B89D6805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A3EC-A00E-C047-9925-130FEEAE80A5}" type="datetime1">
              <a:rPr lang="en-US" smtClean="0"/>
              <a:t>6/27/26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BC2B3-7F2B-D734-DFA0-9BB7B448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8BB43-3072-E2B3-8147-859743935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1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B9687-9071-B23D-050B-6B736062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143B-10AA-C042-9424-9A1ADA31FE00}" type="datetime1">
              <a:rPr lang="en-US" smtClean="0"/>
              <a:t>6/27/26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B13E3-7DAF-2BF7-7D81-AFADE87ED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531E1-CA61-FA12-3D04-D4F0CE50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4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19E2-A88C-1EAF-C99C-BE1E00BA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0667B-8A84-4AC6-3FA4-C31DB1A65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4D225-8121-83F2-5BF2-374A5418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21961-B922-3D95-8E5C-CB8CCAD0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091C-549F-0940-AA11-5F112D32F437}" type="datetime1">
              <a:rPr lang="en-US" smtClean="0"/>
              <a:t>6/27/26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79A4A-28D5-35FB-933A-A1C6F50C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B50B2-FBE9-A9B9-7654-1F29247F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3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B885-6DA3-BE08-DDF9-ED2C3E61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F05C4-83EB-B1BE-F700-95C527EC7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FC2B4-4ACF-00BF-7237-7B37C60F9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65029-2E26-9CCC-D622-51E1C783B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6D2E9-DD46-204B-AF23-5590C0CC28D5}" type="datetime1">
              <a:rPr lang="en-US" smtClean="0"/>
              <a:t>6/27/26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74703-9736-34A2-4D44-EE823DF7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D9DB3-8630-5C2F-C644-A683EF26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8E486D-8C11-C3FA-39B1-AAF218BE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891AD-0707-6D59-F95F-2F9C13DCC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4CD75-65AA-8E16-157D-013E6E12A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991648-0F7B-1A42-9E33-6D616E6D982A}" type="datetime1">
              <a:rPr lang="en-US" smtClean="0"/>
              <a:t>6/27/26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8264D-7847-6B8D-5FB9-63F845F69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9CB1F-1BE8-B798-3E8C-5AA8001C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E0CEAC-A617-D741-A955-7BF3CA3A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hyperlink" Target="10.17605/OSF.IO/CE65H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515/labphon.2011.011" TargetMode="External"/><Relationship Id="rId13" Type="http://schemas.openxmlformats.org/officeDocument/2006/relationships/hyperlink" Target="https://doi.org/10.1109/ICASSP.2013.6639248" TargetMode="External"/><Relationship Id="rId3" Type="http://schemas.openxmlformats.org/officeDocument/2006/relationships/hyperlink" Target="https://doi.org/10.1017/S0952675721000038" TargetMode="External"/><Relationship Id="rId7" Type="http://schemas.openxmlformats.org/officeDocument/2006/relationships/hyperlink" Target="https://doi.org/10.5334/labphon.18" TargetMode="External"/><Relationship Id="rId12" Type="http://schemas.openxmlformats.org/officeDocument/2006/relationships/hyperlink" Target="https://doi.org/10.1109/ICASSP.2015.7178964" TargetMode="External"/><Relationship Id="rId2" Type="http://schemas.openxmlformats.org/officeDocument/2006/relationships/hyperlink" Target="https://doi.org/10.1159/00035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353/lan.2020.0025" TargetMode="External"/><Relationship Id="rId11" Type="http://schemas.openxmlformats.org/officeDocument/2006/relationships/hyperlink" Target="https://doi.org/10.21437/Interspeech.2017-1390" TargetMode="External"/><Relationship Id="rId5" Type="http://schemas.openxmlformats.org/officeDocument/2006/relationships/hyperlink" Target="https://doi.org/10.1016/j.wocn.2005.01.001" TargetMode="External"/><Relationship Id="rId15" Type="http://schemas.openxmlformats.org/officeDocument/2006/relationships/hyperlink" Target="https://doi.org/10.13064/KSSS.2022.14.4.011" TargetMode="External"/><Relationship Id="rId10" Type="http://schemas.openxmlformats.org/officeDocument/2006/relationships/hyperlink" Target="https://doi.org/10.5334/labphon.184" TargetMode="External"/><Relationship Id="rId4" Type="http://schemas.openxmlformats.org/officeDocument/2006/relationships/hyperlink" Target="https://doi.org/10.1016/j.wocn.2016.12.003" TargetMode="External"/><Relationship Id="rId9" Type="http://schemas.openxmlformats.org/officeDocument/2006/relationships/hyperlink" Target="https://doi.org/10.1121/1.5044641" TargetMode="External"/><Relationship Id="rId14" Type="http://schemas.openxmlformats.org/officeDocument/2006/relationships/hyperlink" Target="https://doi.org/10.13064/KSSS.2015.7.2.103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19E8633-0605-615C-7BB4-F4386CEAB408}"/>
              </a:ext>
            </a:extLst>
          </p:cNvPr>
          <p:cNvGrpSpPr/>
          <p:nvPr/>
        </p:nvGrpSpPr>
        <p:grpSpPr>
          <a:xfrm>
            <a:off x="6555217" y="4722872"/>
            <a:ext cx="3631360" cy="1934257"/>
            <a:chOff x="34753277" y="9118357"/>
            <a:chExt cx="4398712" cy="17603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EFD9FD-91C6-EAFF-C407-4C906A0C8816}"/>
                </a:ext>
              </a:extLst>
            </p:cNvPr>
            <p:cNvSpPr/>
            <p:nvPr/>
          </p:nvSpPr>
          <p:spPr>
            <a:xfrm>
              <a:off x="34753277" y="9118357"/>
              <a:ext cx="4363569" cy="1760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175809" rtl="0" eaLnBrk="1" latinLnBrk="0" hangingPunct="1">
                <a:defRPr sz="82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7904" algn="l" defTabSz="4175809" rtl="0" eaLnBrk="1" latinLnBrk="0" hangingPunct="1">
                <a:defRPr sz="82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5809" algn="l" defTabSz="4175809" rtl="0" eaLnBrk="1" latinLnBrk="0" hangingPunct="1">
                <a:defRPr sz="82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3713" algn="l" defTabSz="4175809" rtl="0" eaLnBrk="1" latinLnBrk="0" hangingPunct="1">
                <a:defRPr sz="82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1618" algn="l" defTabSz="4175809" rtl="0" eaLnBrk="1" latinLnBrk="0" hangingPunct="1">
                <a:defRPr sz="82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439522" algn="l" defTabSz="4175809" rtl="0" eaLnBrk="1" latinLnBrk="0" hangingPunct="1">
                <a:defRPr sz="82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527426" algn="l" defTabSz="4175809" rtl="0" eaLnBrk="1" latinLnBrk="0" hangingPunct="1">
                <a:defRPr sz="82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615331" algn="l" defTabSz="4175809" rtl="0" eaLnBrk="1" latinLnBrk="0" hangingPunct="1">
                <a:defRPr sz="82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6703235" algn="l" defTabSz="4175809" rtl="0" eaLnBrk="1" latinLnBrk="0" hangingPunct="1">
                <a:defRPr sz="822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BB4706-A505-EDC9-E549-600193C86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07390" y="9553509"/>
              <a:ext cx="4344599" cy="119453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1AC14F-9E70-D97B-8A2B-C8028D6CC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5422" y="1122363"/>
            <a:ext cx="8181155" cy="2306637"/>
          </a:xfrm>
        </p:spPr>
        <p:txBody>
          <a:bodyPr>
            <a:normAutofit fontScale="90000"/>
          </a:bodyPr>
          <a:lstStyle/>
          <a:p>
            <a:r>
              <a:rPr lang="en-US" dirty="0"/>
              <a:t>Cross-linguistic </a:t>
            </a:r>
            <a:br>
              <a:rPr lang="en-US" dirty="0"/>
            </a:br>
            <a:r>
              <a:rPr lang="en-US" dirty="0"/>
              <a:t>word-medial stop lenition: </a:t>
            </a:r>
            <a:br>
              <a:rPr lang="en-US" dirty="0"/>
            </a:br>
            <a:r>
              <a:rPr lang="en-US" dirty="0"/>
              <a:t>A Functional PCA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F15F7-693A-1302-940B-AD23BB4655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Seung Suk (Josh) Lee, Morgan Sonderegger, and Meghan </a:t>
            </a:r>
            <a:r>
              <a:rPr lang="en-US" dirty="0" err="1"/>
              <a:t>Clayards</a:t>
            </a:r>
            <a:endParaRPr lang="en-US" dirty="0"/>
          </a:p>
          <a:p>
            <a:r>
              <a:rPr lang="en-US" dirty="0"/>
              <a:t>McGill University</a:t>
            </a:r>
          </a:p>
          <a:p>
            <a:r>
              <a:rPr lang="en-US" dirty="0"/>
              <a:t>6/27/2026 </a:t>
            </a:r>
          </a:p>
          <a:p>
            <a:r>
              <a:rPr lang="en-US" dirty="0"/>
              <a:t>LabPhon20 in Montréal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3297A-977A-701B-12AB-2DDF4490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504" y="6376644"/>
            <a:ext cx="2743200" cy="365125"/>
          </a:xfrm>
        </p:spPr>
        <p:txBody>
          <a:bodyPr/>
          <a:lstStyle/>
          <a:p>
            <a:fld id="{9BE0CEAC-A617-D741-A955-7BF3CA3A9131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mcgill-university-logo-png-transparent cropped - Study Architecture |  Architecture Schools and Student Information">
            <a:extLst>
              <a:ext uri="{FF2B5EF4-FFF2-40B4-BE49-F238E27FC236}">
                <a16:creationId xmlns:a16="http://schemas.microsoft.com/office/drawing/2014/main" id="{881EA4BD-2C67-0613-A489-13FFAB044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22" y="5224843"/>
            <a:ext cx="3988915" cy="14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EEC8-7E90-310B-9369-D5E06277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7409"/>
            <a:ext cx="5374394" cy="1355075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Research</a:t>
            </a:r>
            <a:br>
              <a:rPr lang="en-US" sz="6000" dirty="0"/>
            </a:br>
            <a:r>
              <a:rPr lang="en-US" sz="6000" dirty="0"/>
              <a:t>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508B5-E06E-EFDA-FB81-B1E28318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A21126-1A2A-C3DF-C08C-B8590E2AF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91" y="0"/>
            <a:ext cx="5667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DAB0-3EA4-D039-C18B-252F35267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2B11-54A7-C9A7-70EA-D3C86BCC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196" y="661012"/>
            <a:ext cx="5750804" cy="4370941"/>
          </a:xfrm>
        </p:spPr>
        <p:txBody>
          <a:bodyPr>
            <a:normAutofit fontScale="90000"/>
          </a:bodyPr>
          <a:lstStyle/>
          <a:p>
            <a:r>
              <a:rPr lang="en-US" dirty="0"/>
              <a:t>Data:</a:t>
            </a:r>
            <a:br>
              <a:rPr lang="en-US" dirty="0"/>
            </a:br>
            <a:r>
              <a:rPr lang="en-US" dirty="0"/>
              <a:t>9 languages from 3 corpora</a:t>
            </a:r>
            <a:br>
              <a:rPr lang="en-US" dirty="0"/>
            </a:br>
            <a:r>
              <a:rPr lang="en-US" sz="2800" dirty="0"/>
              <a:t>French</a:t>
            </a:r>
            <a:br>
              <a:rPr lang="en-US" sz="2800" dirty="0"/>
            </a:br>
            <a:r>
              <a:rPr lang="en-US" sz="2800" dirty="0"/>
              <a:t>(American) English</a:t>
            </a:r>
            <a:br>
              <a:rPr lang="en-US" sz="2800" dirty="0"/>
            </a:br>
            <a:r>
              <a:rPr lang="en-US" sz="2800" dirty="0"/>
              <a:t>German</a:t>
            </a:r>
            <a:br>
              <a:rPr lang="en-US" sz="2800" dirty="0"/>
            </a:br>
            <a:r>
              <a:rPr lang="en-US" sz="2800" dirty="0"/>
              <a:t>(Seoul) Korean</a:t>
            </a:r>
            <a:br>
              <a:rPr lang="en-US" sz="2800" dirty="0"/>
            </a:br>
            <a:r>
              <a:rPr lang="en-US" sz="2800" dirty="0"/>
              <a:t>Polish</a:t>
            </a:r>
            <a:br>
              <a:rPr lang="en-US" sz="2800" dirty="0"/>
            </a:br>
            <a:r>
              <a:rPr lang="en-US" sz="2800" dirty="0"/>
              <a:t>Russian</a:t>
            </a:r>
            <a:br>
              <a:rPr lang="en-US" sz="2800" dirty="0"/>
            </a:br>
            <a:r>
              <a:rPr lang="en-US" sz="2800" dirty="0"/>
              <a:t>Spanish</a:t>
            </a:r>
            <a:br>
              <a:rPr lang="en-US" sz="2800" dirty="0"/>
            </a:br>
            <a:r>
              <a:rPr lang="en-US" sz="2800" dirty="0"/>
              <a:t>Swedish</a:t>
            </a:r>
            <a:br>
              <a:rPr lang="en-US" sz="2800" dirty="0"/>
            </a:br>
            <a:r>
              <a:rPr lang="en-US" sz="2800" dirty="0"/>
              <a:t>Turkish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849C3-8E17-B76A-60B8-5988DD07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11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F6CDB8-59BB-1D2D-A0E3-2CCB7A6EE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595" y="0"/>
            <a:ext cx="5667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3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37188-75B2-BBBF-362B-05EC7E0E7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1CDC-E808-7845-5B2F-4B39F348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8" y="2195111"/>
            <a:ext cx="5667208" cy="2467778"/>
          </a:xfrm>
        </p:spPr>
        <p:txBody>
          <a:bodyPr>
            <a:normAutofit fontScale="90000"/>
          </a:bodyPr>
          <a:lstStyle/>
          <a:p>
            <a:r>
              <a:rPr lang="en-US" dirty="0"/>
              <a:t>Query using </a:t>
            </a:r>
            <a:r>
              <a:rPr lang="en-US" dirty="0">
                <a:solidFill>
                  <a:srgbClr val="CC7AA7"/>
                </a:solidFill>
              </a:rPr>
              <a:t>PolyglotDB</a:t>
            </a:r>
            <a:r>
              <a:rPr lang="en-US" baseline="30000" dirty="0">
                <a:solidFill>
                  <a:srgbClr val="CC7AA7"/>
                </a:solidFill>
              </a:rPr>
              <a:t>1</a:t>
            </a:r>
            <a:br>
              <a:rPr lang="en-US" dirty="0"/>
            </a:br>
            <a:r>
              <a:rPr lang="en-US" dirty="0"/>
              <a:t>1.47 million </a:t>
            </a:r>
            <a:br>
              <a:rPr lang="en-US" dirty="0"/>
            </a:br>
            <a:r>
              <a:rPr lang="en-US" dirty="0"/>
              <a:t>/VCV/ sequences</a:t>
            </a:r>
            <a:br>
              <a:rPr lang="en-US" dirty="0"/>
            </a:br>
            <a:r>
              <a:rPr lang="en-US" dirty="0"/>
              <a:t>(V#CV or V.CV)</a:t>
            </a:r>
            <a:br>
              <a:rPr lang="en-US" dirty="0"/>
            </a:br>
            <a:r>
              <a:rPr lang="en-US" dirty="0"/>
              <a:t>across 9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5CA74-52BD-B14F-AB6B-2C292C82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12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04EA07-1EE7-BFE3-E3C3-74F9D8F2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591" y="0"/>
            <a:ext cx="56672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234C02-BD85-21C8-49B8-24B66F3EED8C}"/>
              </a:ext>
            </a:extLst>
          </p:cNvPr>
          <p:cNvSpPr txBox="1"/>
          <p:nvPr/>
        </p:nvSpPr>
        <p:spPr>
          <a:xfrm>
            <a:off x="44554" y="6356350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McAuliffe et al. 2017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4A982F-4B83-8149-0C96-E2C3E417A73E}"/>
              </a:ext>
            </a:extLst>
          </p:cNvPr>
          <p:cNvCxnSpPr>
            <a:cxnSpLocks/>
          </p:cNvCxnSpPr>
          <p:nvPr/>
        </p:nvCxnSpPr>
        <p:spPr>
          <a:xfrm flipV="1">
            <a:off x="4572000" y="2577947"/>
            <a:ext cx="3492347" cy="764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018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98939-DB91-5B14-D215-9A9D31FF2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5EF7-DC0A-3A59-B8A3-A9988B43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8" y="2195111"/>
            <a:ext cx="5667208" cy="2467778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</a:t>
            </a:r>
            <a:br>
              <a:rPr lang="en-US" dirty="0"/>
            </a:br>
            <a:r>
              <a:rPr lang="en-US" dirty="0"/>
              <a:t>Duration &amp; Intensity</a:t>
            </a:r>
            <a:br>
              <a:rPr lang="en-US" dirty="0"/>
            </a:br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code other predictors</a:t>
            </a:r>
            <a:br>
              <a:rPr lang="en-US" dirty="0"/>
            </a:br>
            <a:r>
              <a:rPr lang="en-US" dirty="0"/>
              <a:t>using </a:t>
            </a:r>
            <a:r>
              <a:rPr lang="en-US" dirty="0">
                <a:solidFill>
                  <a:srgbClr val="CC7AA7"/>
                </a:solidFill>
              </a:rPr>
              <a:t>PolyglotDB</a:t>
            </a:r>
            <a:r>
              <a:rPr lang="en-US" baseline="30000" dirty="0">
                <a:solidFill>
                  <a:srgbClr val="CC7AA7"/>
                </a:solidFill>
              </a:rPr>
              <a:t>1</a:t>
            </a:r>
            <a:endParaRPr lang="en-US" dirty="0">
              <a:solidFill>
                <a:srgbClr val="CC7AA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2630E-A607-E2BE-A80B-CF0D190C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13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1E089B-FABF-B43E-76BB-F477C2614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91" y="0"/>
            <a:ext cx="56672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A7F8D2-A9C6-D3E2-7CBF-4C75216B6EBF}"/>
              </a:ext>
            </a:extLst>
          </p:cNvPr>
          <p:cNvSpPr txBox="1"/>
          <p:nvPr/>
        </p:nvSpPr>
        <p:spPr>
          <a:xfrm>
            <a:off x="44554" y="6356350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McAuliffe et al. 2017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638CFBD-E987-3ECA-742F-75CE9F33C811}"/>
              </a:ext>
            </a:extLst>
          </p:cNvPr>
          <p:cNvCxnSpPr>
            <a:cxnSpLocks/>
          </p:cNvCxnSpPr>
          <p:nvPr/>
        </p:nvCxnSpPr>
        <p:spPr>
          <a:xfrm>
            <a:off x="4087258" y="3429000"/>
            <a:ext cx="3624549" cy="360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4744B7-55CF-04CA-6237-AD3ACCD895EA}"/>
              </a:ext>
            </a:extLst>
          </p:cNvPr>
          <p:cNvCxnSpPr>
            <a:cxnSpLocks/>
          </p:cNvCxnSpPr>
          <p:nvPr/>
        </p:nvCxnSpPr>
        <p:spPr>
          <a:xfrm>
            <a:off x="4087258" y="3429000"/>
            <a:ext cx="5089793" cy="261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47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5B6BA-9881-E2F1-0D52-004F274A3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9C5F-A6C9-4BC3-6547-DACF4C7B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8" y="2195111"/>
            <a:ext cx="5667208" cy="2467778"/>
          </a:xfrm>
        </p:spPr>
        <p:txBody>
          <a:bodyPr>
            <a:normAutofit/>
          </a:bodyPr>
          <a:lstStyle/>
          <a:p>
            <a:r>
              <a:rPr lang="en-US" dirty="0"/>
              <a:t>FPCA on /VCV/ intensity contours pooled across 9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8BE1E-2F65-6418-3397-343EACF6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14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A25AA-F231-F0DE-F85E-57651FDF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91" y="0"/>
            <a:ext cx="5667209" cy="68580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95021FA-13AE-D124-A83D-91DDF03040F9}"/>
              </a:ext>
            </a:extLst>
          </p:cNvPr>
          <p:cNvCxnSpPr>
            <a:cxnSpLocks/>
          </p:cNvCxnSpPr>
          <p:nvPr/>
        </p:nvCxnSpPr>
        <p:spPr>
          <a:xfrm>
            <a:off x="3371161" y="3999123"/>
            <a:ext cx="4638102" cy="12559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15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27404-4997-EF5A-01B4-71CF2D150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3681B4-1F64-DE20-4767-5BE19609B106}"/>
              </a:ext>
            </a:extLst>
          </p:cNvPr>
          <p:cNvCxnSpPr>
            <a:cxnSpLocks/>
          </p:cNvCxnSpPr>
          <p:nvPr/>
        </p:nvCxnSpPr>
        <p:spPr>
          <a:xfrm>
            <a:off x="4439798" y="1787238"/>
            <a:ext cx="4157897" cy="4420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87F54D2-13E6-3A31-E3A4-7262A7AA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68" y="2195111"/>
            <a:ext cx="5667208" cy="2467778"/>
          </a:xfrm>
        </p:spPr>
        <p:txBody>
          <a:bodyPr>
            <a:normAutofit/>
          </a:bodyPr>
          <a:lstStyle/>
          <a:p>
            <a:r>
              <a:rPr lang="en-US" dirty="0"/>
              <a:t>Statistical modeling to address RQs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F3F0E-BB5E-5D6C-7753-DB88BB13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15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E7764C-8A22-0673-DA1E-E2EE6739F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91" y="0"/>
            <a:ext cx="56672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1DE342-AA8E-526D-2429-8084A4E4377F}"/>
              </a:ext>
            </a:extLst>
          </p:cNvPr>
          <p:cNvSpPr txBox="1"/>
          <p:nvPr/>
        </p:nvSpPr>
        <p:spPr>
          <a:xfrm>
            <a:off x="44554" y="6356350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McAuliffe et al. 2017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C01F13-1293-A417-F8F0-0A3E3877B7C2}"/>
              </a:ext>
            </a:extLst>
          </p:cNvPr>
          <p:cNvCxnSpPr>
            <a:cxnSpLocks/>
          </p:cNvCxnSpPr>
          <p:nvPr/>
        </p:nvCxnSpPr>
        <p:spPr>
          <a:xfrm>
            <a:off x="2930487" y="4098275"/>
            <a:ext cx="4230477" cy="2478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299218-2496-CC65-C24B-387B0850160D}"/>
              </a:ext>
            </a:extLst>
          </p:cNvPr>
          <p:cNvSpPr txBox="1"/>
          <p:nvPr/>
        </p:nvSpPr>
        <p:spPr>
          <a:xfrm>
            <a:off x="1355076" y="502340"/>
            <a:ext cx="4054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 nice CSV file for </a:t>
            </a:r>
          </a:p>
          <a:p>
            <a:r>
              <a:rPr lang="en-US" sz="4000" dirty="0"/>
              <a:t>each language!</a:t>
            </a:r>
          </a:p>
        </p:txBody>
      </p:sp>
    </p:spTree>
    <p:extLst>
      <p:ext uri="{BB962C8B-B14F-4D97-AF65-F5344CB8AC3E}">
        <p14:creationId xmlns:p14="http://schemas.microsoft.com/office/powerpoint/2010/main" val="36970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9B3BE-2501-8085-98E6-BCCD497C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AD1D-E036-D0F2-3477-C923A290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11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FPCA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F4BDB-99D2-5D34-43DD-13DB6AE7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9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3CFAFFD-E38A-7A14-5992-2AFCECBC2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2660" y="1622413"/>
            <a:ext cx="9021416" cy="50990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A795F4-0D04-909D-28F1-23E682F7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83B65-5941-D244-7405-C5CBA24C8FE2}"/>
              </a:ext>
            </a:extLst>
          </p:cNvPr>
          <p:cNvSpPr txBox="1"/>
          <p:nvPr/>
        </p:nvSpPr>
        <p:spPr>
          <a:xfrm>
            <a:off x="7960759" y="495342"/>
            <a:ext cx="282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40% of the variation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94D49-C5AC-0B73-428E-F02A3A46AB9A}"/>
              </a:ext>
            </a:extLst>
          </p:cNvPr>
          <p:cNvSpPr txBox="1"/>
          <p:nvPr/>
        </p:nvSpPr>
        <p:spPr>
          <a:xfrm>
            <a:off x="6363677" y="4164902"/>
            <a:ext cx="2970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High PC1: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Large and steep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intensity transition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CB2CF-E1A4-22BF-AFD4-4F51D74B01A2}"/>
              </a:ext>
            </a:extLst>
          </p:cNvPr>
          <p:cNvSpPr txBox="1"/>
          <p:nvPr/>
        </p:nvSpPr>
        <p:spPr>
          <a:xfrm>
            <a:off x="5096663" y="1773406"/>
            <a:ext cx="2534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Low PC1: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Small and shallow</a:t>
            </a:r>
          </a:p>
          <a:p>
            <a:r>
              <a:rPr lang="en-US" sz="2000" dirty="0">
                <a:solidFill>
                  <a:srgbClr val="0070C0"/>
                </a:solidFill>
              </a:rPr>
              <a:t>(or more “flat”)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intensity transition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535E16-A791-5E40-6AC3-BA663206D633}"/>
              </a:ext>
            </a:extLst>
          </p:cNvPr>
          <p:cNvSpPr txBox="1"/>
          <p:nvPr/>
        </p:nvSpPr>
        <p:spPr>
          <a:xfrm>
            <a:off x="3118486" y="788023"/>
            <a:ext cx="553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        C       V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E52229-3E1B-D79A-DC62-5DAC6CA1D7A1}"/>
              </a:ext>
            </a:extLst>
          </p:cNvPr>
          <p:cNvSpPr txBox="1"/>
          <p:nvPr/>
        </p:nvSpPr>
        <p:spPr>
          <a:xfrm>
            <a:off x="-47395" y="-81125"/>
            <a:ext cx="10147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FPCA results: PC1</a:t>
            </a:r>
          </a:p>
        </p:txBody>
      </p:sp>
    </p:spTree>
    <p:extLst>
      <p:ext uri="{BB962C8B-B14F-4D97-AF65-F5344CB8AC3E}">
        <p14:creationId xmlns:p14="http://schemas.microsoft.com/office/powerpoint/2010/main" val="314523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60050-6914-484F-7F1E-92F1D9D6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F1325-84FC-729A-4BC0-3236D3E2EF56}"/>
              </a:ext>
            </a:extLst>
          </p:cNvPr>
          <p:cNvSpPr txBox="1"/>
          <p:nvPr/>
        </p:nvSpPr>
        <p:spPr>
          <a:xfrm>
            <a:off x="1052214" y="2105613"/>
            <a:ext cx="1971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0000FF"/>
                </a:solidFill>
              </a:rPr>
              <a:t>Nasal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6650B-781D-F226-26DF-582B3497C082}"/>
              </a:ext>
            </a:extLst>
          </p:cNvPr>
          <p:cNvSpPr txBox="1"/>
          <p:nvPr/>
        </p:nvSpPr>
        <p:spPr>
          <a:xfrm>
            <a:off x="2888874" y="1786413"/>
            <a:ext cx="22612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Voiced</a:t>
            </a:r>
          </a:p>
          <a:p>
            <a:pPr algn="ctr"/>
            <a:r>
              <a:rPr lang="en-US" sz="3500" dirty="0"/>
              <a:t>(Lenis)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F726F-BB29-4E6E-68DA-8607693486CE}"/>
              </a:ext>
            </a:extLst>
          </p:cNvPr>
          <p:cNvSpPr txBox="1"/>
          <p:nvPr/>
        </p:nvSpPr>
        <p:spPr>
          <a:xfrm>
            <a:off x="5039372" y="1962858"/>
            <a:ext cx="21080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00"/>
                </a:solidFill>
              </a:rPr>
              <a:t>Voiceless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(Fortis/Aspirated)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BDAB8A8-56BF-1C45-5ACB-57A6B24AC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05" y="2901577"/>
            <a:ext cx="6645905" cy="376000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EAD031F-8A23-081A-BFDA-D9FE8553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47" y="198597"/>
            <a:ext cx="11597484" cy="1325563"/>
          </a:xfrm>
        </p:spPr>
        <p:txBody>
          <a:bodyPr>
            <a:normAutofit/>
          </a:bodyPr>
          <a:lstStyle/>
          <a:p>
            <a:r>
              <a:rPr lang="en-US" dirty="0"/>
              <a:t>PC1 distinguishes stop type</a:t>
            </a:r>
            <a:br>
              <a:rPr lang="en-US" dirty="0"/>
            </a:br>
            <a:r>
              <a:rPr lang="en-US" dirty="0"/>
              <a:t>Nasal &lt; Voiced &lt; Voiceless </a:t>
            </a:r>
          </a:p>
        </p:txBody>
      </p:sp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F5DD70EA-BB1F-786F-06FC-ECA8610F7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98278" y="3174846"/>
            <a:ext cx="3903721" cy="22064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C0F2D-C177-A3E0-B9D7-B7E2DC154620}"/>
              </a:ext>
            </a:extLst>
          </p:cNvPr>
          <p:cNvSpPr txBox="1"/>
          <p:nvPr/>
        </p:nvSpPr>
        <p:spPr>
          <a:xfrm>
            <a:off x="8113985" y="1974517"/>
            <a:ext cx="3321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PC1 captures</a:t>
            </a:r>
          </a:p>
          <a:p>
            <a:r>
              <a:rPr lang="en-US" dirty="0"/>
              <a:t>the degree of “dip”</a:t>
            </a:r>
          </a:p>
          <a:p>
            <a:r>
              <a:rPr lang="en-US" dirty="0"/>
              <a:t>(which seems to be a correlate of “sonority” among stops)</a:t>
            </a:r>
          </a:p>
        </p:txBody>
      </p:sp>
    </p:spTree>
    <p:extLst>
      <p:ext uri="{BB962C8B-B14F-4D97-AF65-F5344CB8AC3E}">
        <p14:creationId xmlns:p14="http://schemas.microsoft.com/office/powerpoint/2010/main" val="1943888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FCD3-26F1-1055-1351-FCB6C49A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9D0DE-3153-0F6C-E8C6-A473AFF23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679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RQs</a:t>
            </a:r>
          </a:p>
          <a:p>
            <a:pPr marL="514350" indent="-514350">
              <a:buAutoNum type="arabicPeriod"/>
            </a:pPr>
            <a:r>
              <a:rPr lang="en-US" dirty="0"/>
              <a:t>Across languages, do word-medial stops have </a:t>
            </a:r>
            <a:r>
              <a:rPr lang="en-US" b="1" dirty="0"/>
              <a:t>shorter</a:t>
            </a:r>
            <a:r>
              <a:rPr lang="en-US" dirty="0"/>
              <a:t> duration and/or have a </a:t>
            </a:r>
            <a:r>
              <a:rPr lang="en-US" b="1" dirty="0"/>
              <a:t>“more flat” intensity transition (PC1)</a:t>
            </a:r>
            <a:r>
              <a:rPr lang="en-US" dirty="0"/>
              <a:t> than word-initial ones?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How consistent is it across stop types?</a:t>
            </a:r>
          </a:p>
          <a:p>
            <a:pPr marL="457200" lvl="1" indent="0">
              <a:buNone/>
            </a:pPr>
            <a:r>
              <a:rPr lang="en-US" dirty="0"/>
              <a:t>				             voiceless/voiced oral stops, nasal stops</a:t>
            </a:r>
          </a:p>
          <a:p>
            <a:r>
              <a:rPr lang="en-US" dirty="0"/>
              <a:t>Two Bayesian mixed-effects linear regressions per language</a:t>
            </a:r>
          </a:p>
          <a:p>
            <a:r>
              <a:rPr lang="en-US" dirty="0"/>
              <a:t>PC1/duration ~ </a:t>
            </a:r>
            <a:r>
              <a:rPr lang="en-US" b="1" dirty="0"/>
              <a:t>Word position * Stop type</a:t>
            </a:r>
          </a:p>
          <a:p>
            <a:pPr marL="457200" lvl="1" indent="0">
              <a:buNone/>
            </a:pPr>
            <a:r>
              <a:rPr lang="en-US" dirty="0"/>
              <a:t>+ controls (e.g., speech rate, place of articulation, </a:t>
            </a:r>
            <a:r>
              <a:rPr lang="en-US" b="1" dirty="0"/>
              <a:t>word stress</a:t>
            </a:r>
            <a:r>
              <a:rPr lang="en-US" dirty="0"/>
              <a:t> … )</a:t>
            </a:r>
          </a:p>
          <a:p>
            <a:pPr marL="457200" lvl="1" indent="0">
              <a:buNone/>
            </a:pPr>
            <a:r>
              <a:rPr lang="en-US" dirty="0"/>
              <a:t>+ random effects</a:t>
            </a:r>
          </a:p>
          <a:p>
            <a:r>
              <a:rPr lang="en-US" dirty="0"/>
              <a:t>More on word stress later</a:t>
            </a:r>
          </a:p>
          <a:p>
            <a:pPr lvl="1"/>
            <a:r>
              <a:rPr lang="en-US" dirty="0" err="1"/>
              <a:t>QnA</a:t>
            </a:r>
            <a:r>
              <a:rPr lang="en-US" dirty="0"/>
              <a:t>: other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FD6A1-0BBE-E5C7-406C-93DC3AAB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5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0C2C-C26C-A794-EF4D-81403C1D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Prosodic position</a:t>
            </a:r>
            <a:r>
              <a:rPr lang="en-US" dirty="0"/>
              <a:t> affects </a:t>
            </a:r>
            <a:br>
              <a:rPr lang="en-US" dirty="0"/>
            </a:br>
            <a:r>
              <a:rPr lang="en-US" dirty="0"/>
              <a:t>acoustic realization of stop consonants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C6AF9-BE7B-69A4-A23D-0C2F8C96A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608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Domain-initial</a:t>
            </a:r>
            <a:r>
              <a:rPr lang="en-US" dirty="0"/>
              <a:t> strengthening</a:t>
            </a:r>
          </a:p>
          <a:p>
            <a:pPr lvl="1"/>
            <a:r>
              <a:rPr lang="en-US" dirty="0"/>
              <a:t>Segments are produced with </a:t>
            </a:r>
            <a:r>
              <a:rPr lang="en-US" b="1" i="1" dirty="0"/>
              <a:t>stronger</a:t>
            </a:r>
            <a:r>
              <a:rPr lang="en-US" dirty="0"/>
              <a:t> </a:t>
            </a:r>
            <a:r>
              <a:rPr lang="en-US" b="1" i="1" dirty="0"/>
              <a:t>articulation</a:t>
            </a:r>
            <a:r>
              <a:rPr lang="en-US" dirty="0"/>
              <a:t> at the beginning of a larger prosodic domain.</a:t>
            </a:r>
          </a:p>
          <a:p>
            <a:pPr lvl="1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e.g.,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English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Oller 1973;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Fougeron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&amp; Keating 1997; 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French, Korean, Taiwanese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Keating et al. 2003; 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German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Kuzla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et al. 2007; 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Italian</a:t>
            </a:r>
            <a:r>
              <a:rPr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Farnetani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&amp; Varya 1996; Tagliapietra &amp; McQueen 2010; 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Japanese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Onaka 2003</a:t>
            </a:r>
          </a:p>
          <a:p>
            <a:r>
              <a:rPr lang="en-US" b="1" dirty="0"/>
              <a:t>Domain-medial</a:t>
            </a:r>
            <a:r>
              <a:rPr lang="en-US" dirty="0"/>
              <a:t> continuity lenition</a:t>
            </a:r>
          </a:p>
          <a:p>
            <a:pPr lvl="1"/>
            <a:r>
              <a:rPr lang="en-US" dirty="0"/>
              <a:t>Segments are produced with </a:t>
            </a:r>
            <a:r>
              <a:rPr lang="en-US" b="1" i="1" dirty="0"/>
              <a:t>weaker articulation</a:t>
            </a:r>
            <a:r>
              <a:rPr lang="en-US" dirty="0"/>
              <a:t> at the middle of a prosodic domain</a:t>
            </a:r>
          </a:p>
          <a:p>
            <a:pPr lvl="1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e.g.,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Campidanese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Sardinian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Katz and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Pitzanti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2019;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Ecuadorian and Peruvian Spanish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Kingston 2008;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Gran Canaria Spanish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Broś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2021;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Seoul Korean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Jun 1993; Han 2000; Cho and Keating 2001; SS Lee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9B1DD-F0EB-627E-3A0A-C859DA5A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0A325-1DF0-2485-2F34-D5E8922B4F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-356" b="13492"/>
          <a:stretch>
            <a:fillRect/>
          </a:stretch>
        </p:blipFill>
        <p:spPr>
          <a:xfrm>
            <a:off x="7493000" y="4850789"/>
            <a:ext cx="2328539" cy="2007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E05F7F-95CA-D444-2A80-E3FCC7B58BEF}"/>
              </a:ext>
            </a:extLst>
          </p:cNvPr>
          <p:cNvSpPr txBox="1"/>
          <p:nvPr/>
        </p:nvSpPr>
        <p:spPr>
          <a:xfrm>
            <a:off x="675627" y="4771466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/>
              <a:t>[</a:t>
            </a:r>
            <a:r>
              <a:rPr lang="en-US" sz="12000" b="1" dirty="0"/>
              <a:t>C</a:t>
            </a:r>
            <a:r>
              <a:rPr lang="en-US" sz="12000" dirty="0"/>
              <a:t>V</a:t>
            </a:r>
            <a:r>
              <a:rPr lang="en-US" sz="6000" dirty="0"/>
              <a:t>C</a:t>
            </a:r>
            <a:r>
              <a:rPr lang="en-US" sz="12000" dirty="0"/>
              <a:t>V]</a:t>
            </a:r>
            <a:endParaRPr lang="en-US" sz="12000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6D486-60D2-E975-3110-DC72CBFFAF27}"/>
              </a:ext>
            </a:extLst>
          </p:cNvPr>
          <p:cNvSpPr txBox="1"/>
          <p:nvPr/>
        </p:nvSpPr>
        <p:spPr>
          <a:xfrm>
            <a:off x="9821539" y="946930"/>
            <a:ext cx="192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Professor Cho’s Talk on Thursday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C6786-46DC-60F0-9A3A-B60AD820A910}"/>
              </a:ext>
            </a:extLst>
          </p:cNvPr>
          <p:cNvSpPr txBox="1"/>
          <p:nvPr/>
        </p:nvSpPr>
        <p:spPr>
          <a:xfrm>
            <a:off x="4964387" y="4969252"/>
            <a:ext cx="19088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aseline="-25000" dirty="0" err="1"/>
              <a:t>PWd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allAtOnce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447052EA-7C0A-548D-DB46-36B37FF27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EC3E-08CA-AF94-8DC3-03D13BC8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6052"/>
            <a:ext cx="1083324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Estimated marginal median differences </a:t>
            </a:r>
            <a:br>
              <a:rPr lang="en-US" dirty="0"/>
            </a:br>
            <a:r>
              <a:rPr lang="en-US" dirty="0"/>
              <a:t>in Duration (X-axis) and PC1 (Y-axis)</a:t>
            </a:r>
            <a:br>
              <a:rPr lang="en-US" dirty="0"/>
            </a:br>
            <a:r>
              <a:rPr lang="en-US" dirty="0"/>
              <a:t>between Word-medial and Word-initial positions</a:t>
            </a:r>
          </a:p>
        </p:txBody>
      </p:sp>
      <p:pic>
        <p:nvPicPr>
          <p:cNvPr id="17" name="Content Placeholder 13">
            <a:extLst>
              <a:ext uri="{FF2B5EF4-FFF2-40B4-BE49-F238E27FC236}">
                <a16:creationId xmlns:a16="http://schemas.microsoft.com/office/drawing/2014/main" id="{AB582402-1FC6-3F9A-4190-19239BB20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41354" y="2866403"/>
            <a:ext cx="3903721" cy="22064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DE83FB-205E-239A-188F-4DBF706B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5025"/>
            <a:ext cx="2743200" cy="365125"/>
          </a:xfrm>
        </p:spPr>
        <p:txBody>
          <a:bodyPr/>
          <a:lstStyle/>
          <a:p>
            <a:fld id="{9BE0CEAC-A617-D741-A955-7BF3CA3A9131}" type="slidenum">
              <a:rPr lang="en-US" smtClean="0"/>
              <a:t>20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60EE85-AC9B-7E46-A0DF-75D50ADB2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89" y="1732190"/>
            <a:ext cx="11450748" cy="49619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847636-C2F6-A6E9-391E-CC2710BD9B19}"/>
              </a:ext>
            </a:extLst>
          </p:cNvPr>
          <p:cNvSpPr/>
          <p:nvPr/>
        </p:nvSpPr>
        <p:spPr>
          <a:xfrm>
            <a:off x="838200" y="1952391"/>
            <a:ext cx="2688318" cy="4169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DD5620-D9F8-4A19-82E7-2F5D9AC8D077}"/>
              </a:ext>
            </a:extLst>
          </p:cNvPr>
          <p:cNvCxnSpPr>
            <a:cxnSpLocks/>
          </p:cNvCxnSpPr>
          <p:nvPr/>
        </p:nvCxnSpPr>
        <p:spPr>
          <a:xfrm flipH="1">
            <a:off x="1631155" y="6025947"/>
            <a:ext cx="1166753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1EBFFE-9E89-78D8-61B7-B10D75DE78FB}"/>
              </a:ext>
            </a:extLst>
          </p:cNvPr>
          <p:cNvCxnSpPr>
            <a:cxnSpLocks/>
          </p:cNvCxnSpPr>
          <p:nvPr/>
        </p:nvCxnSpPr>
        <p:spPr>
          <a:xfrm>
            <a:off x="1031528" y="3114348"/>
            <a:ext cx="0" cy="131625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7DD56F7-AC0E-01E6-B648-FAFC0F12B39A}"/>
              </a:ext>
            </a:extLst>
          </p:cNvPr>
          <p:cNvSpPr txBox="1"/>
          <p:nvPr/>
        </p:nvSpPr>
        <p:spPr>
          <a:xfrm>
            <a:off x="1368574" y="5364337"/>
            <a:ext cx="1429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Word-medial shortening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AA391-569D-CF78-34D0-91911D7E0DD9}"/>
              </a:ext>
            </a:extLst>
          </p:cNvPr>
          <p:cNvSpPr txBox="1"/>
          <p:nvPr/>
        </p:nvSpPr>
        <p:spPr>
          <a:xfrm rot="16200000">
            <a:off x="324409" y="3747553"/>
            <a:ext cx="208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Word-medial intensity-flattening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B0D6D8-BE05-4992-8BA9-0BD41A369FE2}"/>
              </a:ext>
            </a:extLst>
          </p:cNvPr>
          <p:cNvSpPr/>
          <p:nvPr/>
        </p:nvSpPr>
        <p:spPr>
          <a:xfrm>
            <a:off x="6528871" y="1952391"/>
            <a:ext cx="2688319" cy="4169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474765-C737-6A06-DBED-B168EA3F4446}"/>
              </a:ext>
            </a:extLst>
          </p:cNvPr>
          <p:cNvSpPr/>
          <p:nvPr/>
        </p:nvSpPr>
        <p:spPr>
          <a:xfrm>
            <a:off x="3676391" y="1952391"/>
            <a:ext cx="2688319" cy="4169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935C58-A547-862A-AAD1-0AB4D6490C16}"/>
              </a:ext>
            </a:extLst>
          </p:cNvPr>
          <p:cNvCxnSpPr/>
          <p:nvPr/>
        </p:nvCxnSpPr>
        <p:spPr>
          <a:xfrm>
            <a:off x="838199" y="3114348"/>
            <a:ext cx="2688319" cy="0"/>
          </a:xfrm>
          <a:prstGeom prst="lin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CE8D2C-4C41-BC0C-D6AF-20F68187AD0B}"/>
              </a:ext>
            </a:extLst>
          </p:cNvPr>
          <p:cNvCxnSpPr>
            <a:cxnSpLocks/>
          </p:cNvCxnSpPr>
          <p:nvPr/>
        </p:nvCxnSpPr>
        <p:spPr>
          <a:xfrm>
            <a:off x="2797908" y="1952390"/>
            <a:ext cx="0" cy="4291805"/>
          </a:xfrm>
          <a:prstGeom prst="lin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5991AD3-99B2-7058-AE80-821C0D377881}"/>
              </a:ext>
            </a:extLst>
          </p:cNvPr>
          <p:cNvSpPr txBox="1"/>
          <p:nvPr/>
        </p:nvSpPr>
        <p:spPr>
          <a:xfrm>
            <a:off x="342689" y="2606516"/>
            <a:ext cx="518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0</a:t>
            </a:r>
          </a:p>
        </p:txBody>
      </p:sp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A19E5538-1742-1AE4-DC81-F08CF9C95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309" y="2817133"/>
            <a:ext cx="3903721" cy="2206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DBC720-40D2-0BBC-9CB9-215C9B695397}"/>
              </a:ext>
            </a:extLst>
          </p:cNvPr>
          <p:cNvSpPr txBox="1"/>
          <p:nvPr/>
        </p:nvSpPr>
        <p:spPr>
          <a:xfrm>
            <a:off x="2525619" y="6021012"/>
            <a:ext cx="518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CE1602-F290-B47E-938D-1E0BE3B2BE6B}"/>
              </a:ext>
            </a:extLst>
          </p:cNvPr>
          <p:cNvCxnSpPr/>
          <p:nvPr/>
        </p:nvCxnSpPr>
        <p:spPr>
          <a:xfrm flipV="1">
            <a:off x="1660963" y="3321269"/>
            <a:ext cx="3856968" cy="59909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623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86479-A25C-1630-B83E-265E71977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2035BE-A91F-BE3B-8BBA-D194495CB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89" y="1553515"/>
            <a:ext cx="11450748" cy="4961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33A97B-A592-E7D8-FF22-062A7B76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3243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BLACK </a:t>
            </a:r>
            <a:r>
              <a:rPr lang="en-US" dirty="0"/>
              <a:t>in the </a:t>
            </a:r>
            <a:r>
              <a:rPr lang="en-US" b="1" dirty="0"/>
              <a:t>third quadrant</a:t>
            </a:r>
            <a:br>
              <a:rPr lang="en-US" b="1" dirty="0"/>
            </a:br>
            <a:r>
              <a:rPr lang="en-US" dirty="0"/>
              <a:t>if there’s word-medial lenition (duration &amp; intensity)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5A1B93-4650-500D-1A02-A2FA0AD71085}"/>
              </a:ext>
            </a:extLst>
          </p:cNvPr>
          <p:cNvSpPr/>
          <p:nvPr/>
        </p:nvSpPr>
        <p:spPr>
          <a:xfrm>
            <a:off x="838199" y="1773716"/>
            <a:ext cx="2590627" cy="4150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9DA07-A4B6-9B5E-1862-8A346EB1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21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F6BDA1-B6BA-E1E2-0422-FABE4538CDD7}"/>
              </a:ext>
            </a:extLst>
          </p:cNvPr>
          <p:cNvCxnSpPr>
            <a:cxnSpLocks/>
          </p:cNvCxnSpPr>
          <p:nvPr/>
        </p:nvCxnSpPr>
        <p:spPr>
          <a:xfrm flipH="1">
            <a:off x="1631155" y="5847272"/>
            <a:ext cx="1166753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BD84C2-01D5-C63F-5DDB-3AC929F9F66C}"/>
              </a:ext>
            </a:extLst>
          </p:cNvPr>
          <p:cNvCxnSpPr>
            <a:cxnSpLocks/>
          </p:cNvCxnSpPr>
          <p:nvPr/>
        </p:nvCxnSpPr>
        <p:spPr>
          <a:xfrm>
            <a:off x="1031528" y="2935673"/>
            <a:ext cx="0" cy="131625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E24748A-33C7-095C-77C9-CBDD319FEB86}"/>
              </a:ext>
            </a:extLst>
          </p:cNvPr>
          <p:cNvSpPr txBox="1"/>
          <p:nvPr/>
        </p:nvSpPr>
        <p:spPr>
          <a:xfrm>
            <a:off x="1368574" y="5185662"/>
            <a:ext cx="1429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Word-medial shortening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3198B-58B9-513A-393A-ADFFABF96B81}"/>
              </a:ext>
            </a:extLst>
          </p:cNvPr>
          <p:cNvSpPr txBox="1"/>
          <p:nvPr/>
        </p:nvSpPr>
        <p:spPr>
          <a:xfrm rot="16200000">
            <a:off x="324409" y="3579895"/>
            <a:ext cx="208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Word-medial intensity-flattening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0834B2-396F-86F7-DB77-E6CD94AA9DAD}"/>
              </a:ext>
            </a:extLst>
          </p:cNvPr>
          <p:cNvSpPr/>
          <p:nvPr/>
        </p:nvSpPr>
        <p:spPr>
          <a:xfrm>
            <a:off x="6571736" y="1773716"/>
            <a:ext cx="2590625" cy="41841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791DDC-4AC3-10E6-B933-63FF5D25948C}"/>
              </a:ext>
            </a:extLst>
          </p:cNvPr>
          <p:cNvSpPr/>
          <p:nvPr/>
        </p:nvSpPr>
        <p:spPr>
          <a:xfrm>
            <a:off x="3704968" y="1773716"/>
            <a:ext cx="2590628" cy="41841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DFF003-6720-FC08-A7E2-13297626EB7D}"/>
              </a:ext>
            </a:extLst>
          </p:cNvPr>
          <p:cNvCxnSpPr/>
          <p:nvPr/>
        </p:nvCxnSpPr>
        <p:spPr>
          <a:xfrm>
            <a:off x="838199" y="2935673"/>
            <a:ext cx="2688319" cy="0"/>
          </a:xfrm>
          <a:prstGeom prst="lin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A839BF-5F13-0E1A-9891-8D63862FF032}"/>
              </a:ext>
            </a:extLst>
          </p:cNvPr>
          <p:cNvCxnSpPr>
            <a:cxnSpLocks/>
          </p:cNvCxnSpPr>
          <p:nvPr/>
        </p:nvCxnSpPr>
        <p:spPr>
          <a:xfrm>
            <a:off x="2797908" y="1773715"/>
            <a:ext cx="0" cy="4291805"/>
          </a:xfrm>
          <a:prstGeom prst="lin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AF3FAE-4887-E55E-A6BA-471B78855F4D}"/>
              </a:ext>
            </a:extLst>
          </p:cNvPr>
          <p:cNvCxnSpPr/>
          <p:nvPr/>
        </p:nvCxnSpPr>
        <p:spPr>
          <a:xfrm>
            <a:off x="3704967" y="2950040"/>
            <a:ext cx="2688319" cy="0"/>
          </a:xfrm>
          <a:prstGeom prst="lin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75CFB3-0A75-474A-37A4-B65937C78313}"/>
              </a:ext>
            </a:extLst>
          </p:cNvPr>
          <p:cNvCxnSpPr>
            <a:cxnSpLocks/>
          </p:cNvCxnSpPr>
          <p:nvPr/>
        </p:nvCxnSpPr>
        <p:spPr>
          <a:xfrm>
            <a:off x="5664676" y="1788082"/>
            <a:ext cx="0" cy="4291805"/>
          </a:xfrm>
          <a:prstGeom prst="lin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9C2159-9F18-BD89-90BF-5DFA3E47CB8A}"/>
              </a:ext>
            </a:extLst>
          </p:cNvPr>
          <p:cNvCxnSpPr/>
          <p:nvPr/>
        </p:nvCxnSpPr>
        <p:spPr>
          <a:xfrm>
            <a:off x="6571735" y="2935673"/>
            <a:ext cx="2688319" cy="0"/>
          </a:xfrm>
          <a:prstGeom prst="lin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6C9251-3770-3D3B-27AC-156814DDC01A}"/>
              </a:ext>
            </a:extLst>
          </p:cNvPr>
          <p:cNvCxnSpPr>
            <a:cxnSpLocks/>
          </p:cNvCxnSpPr>
          <p:nvPr/>
        </p:nvCxnSpPr>
        <p:spPr>
          <a:xfrm>
            <a:off x="8531444" y="1773715"/>
            <a:ext cx="0" cy="4291805"/>
          </a:xfrm>
          <a:prstGeom prst="line">
            <a:avLst/>
          </a:prstGeom>
          <a:ln w="7620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8F9A927-BFF6-2375-D4B5-87E0D7A799D9}"/>
              </a:ext>
            </a:extLst>
          </p:cNvPr>
          <p:cNvSpPr/>
          <p:nvPr/>
        </p:nvSpPr>
        <p:spPr>
          <a:xfrm>
            <a:off x="2182358" y="3183875"/>
            <a:ext cx="362538" cy="40992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11435F5-D84D-AE5F-5FFC-9EE32861E40C}"/>
              </a:ext>
            </a:extLst>
          </p:cNvPr>
          <p:cNvSpPr/>
          <p:nvPr/>
        </p:nvSpPr>
        <p:spPr>
          <a:xfrm>
            <a:off x="2720328" y="3043231"/>
            <a:ext cx="362538" cy="409927"/>
          </a:xfrm>
          <a:prstGeom prst="ellipse">
            <a:avLst/>
          </a:prstGeom>
          <a:solidFill>
            <a:srgbClr val="0173B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D377734-BBEA-5953-01E1-9C8EB9E4B40C}"/>
              </a:ext>
            </a:extLst>
          </p:cNvPr>
          <p:cNvSpPr/>
          <p:nvPr/>
        </p:nvSpPr>
        <p:spPr>
          <a:xfrm>
            <a:off x="2750677" y="2558110"/>
            <a:ext cx="362538" cy="409927"/>
          </a:xfrm>
          <a:prstGeom prst="ellipse">
            <a:avLst/>
          </a:prstGeom>
          <a:solidFill>
            <a:srgbClr val="CC7AA7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0D448AB-AEDC-075C-18A9-595513906B7C}"/>
              </a:ext>
            </a:extLst>
          </p:cNvPr>
          <p:cNvSpPr/>
          <p:nvPr/>
        </p:nvSpPr>
        <p:spPr>
          <a:xfrm>
            <a:off x="2260097" y="2639341"/>
            <a:ext cx="362538" cy="40992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5639C-69C9-734E-F7F1-FF6842344E8B}"/>
              </a:ext>
            </a:extLst>
          </p:cNvPr>
          <p:cNvSpPr txBox="1"/>
          <p:nvPr/>
        </p:nvSpPr>
        <p:spPr>
          <a:xfrm>
            <a:off x="1679509" y="3570254"/>
            <a:ext cx="661262" cy="64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😆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0D42C0-B611-5EEC-B0E2-C72B0A9E7291}"/>
              </a:ext>
            </a:extLst>
          </p:cNvPr>
          <p:cNvSpPr txBox="1"/>
          <p:nvPr/>
        </p:nvSpPr>
        <p:spPr>
          <a:xfrm>
            <a:off x="2877501" y="2151916"/>
            <a:ext cx="698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😟</a:t>
            </a:r>
          </a:p>
        </p:txBody>
      </p:sp>
    </p:spTree>
    <p:extLst>
      <p:ext uri="{BB962C8B-B14F-4D97-AF65-F5344CB8AC3E}">
        <p14:creationId xmlns:p14="http://schemas.microsoft.com/office/powerpoint/2010/main" val="38782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E0C3C1-7AD4-650A-2259-E30C1EF38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3" y="1558583"/>
            <a:ext cx="11914364" cy="5162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4F1D3-D828-8EDC-CDCE-CE6DF647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21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Word-medial nasal stops: </a:t>
            </a:r>
            <a:br>
              <a:rPr lang="en-US" sz="3600" dirty="0"/>
            </a:br>
            <a:r>
              <a:rPr lang="en-US" sz="3600" dirty="0"/>
              <a:t>lenited in terms of </a:t>
            </a:r>
            <a:r>
              <a:rPr lang="en-US" sz="3600" b="1" dirty="0"/>
              <a:t>duration and intensity</a:t>
            </a:r>
            <a:br>
              <a:rPr lang="en-US" sz="3600" b="1" dirty="0"/>
            </a:br>
            <a:r>
              <a:rPr lang="en-US" sz="2000" dirty="0"/>
              <a:t>Except Spanish, Swedish, French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240C4-CCC0-69C9-805F-8EF76D6F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89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75E97-ED1C-304C-69D2-16A4FED79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7F64-B93C-9921-D5EF-3E05EC94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15" y="156186"/>
            <a:ext cx="11255019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Word-medial voiced (Lenis) stops:</a:t>
            </a:r>
            <a:br>
              <a:rPr lang="en-US" sz="4000" dirty="0"/>
            </a:br>
            <a:r>
              <a:rPr lang="en-US" sz="4000" dirty="0"/>
              <a:t>most consistently lenited in terms of </a:t>
            </a:r>
            <a:r>
              <a:rPr lang="en-US" sz="4000" b="1" dirty="0"/>
              <a:t>duration and intensity</a:t>
            </a:r>
            <a:br>
              <a:rPr lang="en-US" dirty="0"/>
            </a:br>
            <a:r>
              <a:rPr lang="en-US" sz="2200" dirty="0"/>
              <a:t>Except Spanish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0D51C-C054-5C53-ED63-CD8E31EE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2D627D-B162-3900-E4D5-BA7BC23B5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1748"/>
            <a:ext cx="12046304" cy="52200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82DA10-B490-3989-2214-48FA93237091}"/>
              </a:ext>
            </a:extLst>
          </p:cNvPr>
          <p:cNvSpPr txBox="1"/>
          <p:nvPr/>
        </p:nvSpPr>
        <p:spPr>
          <a:xfrm>
            <a:off x="1700760" y="4101612"/>
            <a:ext cx="77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Lenis</a:t>
            </a:r>
          </a:p>
        </p:txBody>
      </p:sp>
    </p:spTree>
    <p:extLst>
      <p:ext uri="{BB962C8B-B14F-4D97-AF65-F5344CB8AC3E}">
        <p14:creationId xmlns:p14="http://schemas.microsoft.com/office/powerpoint/2010/main" val="3542505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0E13F-4E00-11BB-7D21-F1028B4D9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8DFA-C726-DBE6-6E0F-D69A4D2E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840"/>
            <a:ext cx="11008442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Word-medial voiceless (Aspirated/Fortis) stops: </a:t>
            </a:r>
            <a:br>
              <a:rPr lang="en-US" sz="4000" dirty="0"/>
            </a:br>
            <a:r>
              <a:rPr lang="en-US" sz="4000" b="1" dirty="0"/>
              <a:t>language-specific</a:t>
            </a:r>
            <a:r>
              <a:rPr lang="en-US" sz="4000" dirty="0"/>
              <a:t>, mostly lenited in terms of </a:t>
            </a:r>
            <a:r>
              <a:rPr lang="en-US" sz="4000" b="1" dirty="0"/>
              <a:t>intensity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2200" dirty="0"/>
              <a:t>Except Spanish, Korean, Swedish + (French, Russian no difference in duration)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266E5-C323-CBBA-7390-83597D58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0C6CC-4C70-A6BA-AA2F-8BB545A5D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027"/>
            <a:ext cx="12086418" cy="52374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FB81C5-9EAA-E164-3113-80275C457338}"/>
              </a:ext>
            </a:extLst>
          </p:cNvPr>
          <p:cNvSpPr txBox="1"/>
          <p:nvPr/>
        </p:nvSpPr>
        <p:spPr>
          <a:xfrm>
            <a:off x="5763301" y="2023893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7AA7"/>
                </a:solidFill>
              </a:rPr>
              <a:t>Aspirated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F1C511-ED76-AE33-837E-7414F3E22167}"/>
              </a:ext>
            </a:extLst>
          </p:cNvPr>
          <p:cNvSpPr txBox="1"/>
          <p:nvPr/>
        </p:nvSpPr>
        <p:spPr>
          <a:xfrm>
            <a:off x="8230446" y="3168047"/>
            <a:ext cx="76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73B2"/>
                </a:solidFill>
              </a:rPr>
              <a:t>Fortis</a:t>
            </a:r>
          </a:p>
        </p:txBody>
      </p:sp>
    </p:spTree>
    <p:extLst>
      <p:ext uri="{BB962C8B-B14F-4D97-AF65-F5344CB8AC3E}">
        <p14:creationId xmlns:p14="http://schemas.microsoft.com/office/powerpoint/2010/main" val="624019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0E6A-9486-2AC7-0984-F0A89F3C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3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Word-medial lenition is </a:t>
            </a:r>
            <a:r>
              <a:rPr lang="en-US" sz="2000" dirty="0"/>
              <a:t>mostly</a:t>
            </a:r>
            <a:r>
              <a:rPr lang="en-US" dirty="0"/>
              <a:t> consistent </a:t>
            </a:r>
            <a:br>
              <a:rPr lang="en-US" dirty="0"/>
            </a:br>
            <a:r>
              <a:rPr lang="en-US" dirty="0"/>
              <a:t>across languages &amp; stop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A9FD5-EBA3-13D2-834A-D0E45712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C1F2C1-872A-A7D2-FA69-F830181A6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38923"/>
            <a:ext cx="11959735" cy="51825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933DC9-315F-8818-D7F6-8434AC542A71}"/>
              </a:ext>
            </a:extLst>
          </p:cNvPr>
          <p:cNvSpPr/>
          <p:nvPr/>
        </p:nvSpPr>
        <p:spPr>
          <a:xfrm>
            <a:off x="733423" y="2935673"/>
            <a:ext cx="2019300" cy="3129847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CE9E4-7E6E-7E92-A7BF-7AAB1F8EE5D4}"/>
              </a:ext>
            </a:extLst>
          </p:cNvPr>
          <p:cNvSpPr/>
          <p:nvPr/>
        </p:nvSpPr>
        <p:spPr>
          <a:xfrm>
            <a:off x="3778250" y="2935673"/>
            <a:ext cx="2019300" cy="3129847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EC4A24-7752-BA38-5C03-BD002AD1DF79}"/>
              </a:ext>
            </a:extLst>
          </p:cNvPr>
          <p:cNvSpPr/>
          <p:nvPr/>
        </p:nvSpPr>
        <p:spPr>
          <a:xfrm>
            <a:off x="6711950" y="2935672"/>
            <a:ext cx="2743200" cy="3129847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41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1F5DD-76D7-2FB0-1E40-4AFBBE166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387F-A964-C325-6048-FFB4AC281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656"/>
            <a:ext cx="105156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50DE6-523F-8C17-105F-E5B47EB4B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3218"/>
            <a:ext cx="11274381" cy="5234782"/>
          </a:xfrm>
        </p:spPr>
        <p:txBody>
          <a:bodyPr>
            <a:normAutofit/>
          </a:bodyPr>
          <a:lstStyle/>
          <a:p>
            <a:r>
              <a:rPr lang="en-US" dirty="0"/>
              <a:t>We examined word-medial lenition across nine languages in large force-aligned corpora</a:t>
            </a:r>
          </a:p>
          <a:p>
            <a:r>
              <a:rPr lang="en-US" dirty="0"/>
              <a:t>We quantified </a:t>
            </a:r>
            <a:r>
              <a:rPr lang="en-US" b="1" dirty="0"/>
              <a:t>lenition</a:t>
            </a:r>
            <a:r>
              <a:rPr lang="en-US" dirty="0"/>
              <a:t> using an </a:t>
            </a:r>
            <a:r>
              <a:rPr lang="en-US" b="1" dirty="0"/>
              <a:t>FPCA-based</a:t>
            </a:r>
            <a:r>
              <a:rPr lang="en-US" dirty="0"/>
              <a:t> measure of intensity</a:t>
            </a:r>
          </a:p>
          <a:p>
            <a:r>
              <a:rPr lang="en-US" dirty="0"/>
              <a:t>We found a near universal tendency for </a:t>
            </a:r>
            <a:r>
              <a:rPr lang="en-US" b="1" dirty="0"/>
              <a:t>word-medial stops to be weaker than word-initial ones in duration and/or intensity transition</a:t>
            </a:r>
          </a:p>
          <a:p>
            <a:pPr lvl="1"/>
            <a:r>
              <a:rPr lang="en-US" dirty="0" err="1"/>
              <a:t>QnA</a:t>
            </a:r>
            <a:r>
              <a:rPr lang="en-US" dirty="0"/>
              <a:t>: Exceptions do exist but are attributable to language-specific phonology</a:t>
            </a:r>
            <a:endParaRPr lang="en-US" b="1" dirty="0"/>
          </a:p>
          <a:p>
            <a:r>
              <a:rPr lang="en-US" dirty="0"/>
              <a:t>Word-medial </a:t>
            </a:r>
            <a:r>
              <a:rPr lang="en-US" b="1" dirty="0"/>
              <a:t>voiced</a:t>
            </a:r>
            <a:r>
              <a:rPr lang="en-US" dirty="0"/>
              <a:t> stops were the most consistently lenited in both duration and intensity transition across languages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036AF-1822-4707-D2B0-CA1B15FE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9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E9FD-29D2-2ABD-46A9-81394103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analysis: word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35EC-E54D-B128-C618-A80EF82AC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Stronger articulation in stressed syllables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(e.g.,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Bouavichith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Davidson 2013)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Word stress is confounded with word position in many languages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Refit models for English, German, Russian, Spanish, and Swedish (lexical pitch accent) with word stress included as a predictor in each model</a:t>
            </a:r>
          </a:p>
          <a:p>
            <a:pPr lvl="1"/>
            <a:r>
              <a:rPr lang="en-US" dirty="0"/>
              <a:t>Word stress does not exist in Seoul Korean, or was not available in the pronunciation dictionaries in the corpora we used</a:t>
            </a:r>
          </a:p>
          <a:p>
            <a:r>
              <a:rPr lang="en-US" b="1" dirty="0"/>
              <a:t>If the apparent word-position effects are driven by word stress rather than position itself, then controlling for word stress in the model should substantially reduce or eliminate the word-position effects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5E4F6-82D4-9972-2972-CEB55CF8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72355-644A-1750-6DB3-9EECAB33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7" y="2662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Including stress (X </a:t>
            </a:r>
            <a:r>
              <a:rPr lang="en-US" dirty="0">
                <a:sym typeface="Wingdings" pitchFamily="2" charset="2"/>
              </a:rPr>
              <a:t> O)</a:t>
            </a:r>
            <a:r>
              <a:rPr lang="en-US" dirty="0"/>
              <a:t> in the model </a:t>
            </a:r>
            <a:br>
              <a:rPr lang="en-US" dirty="0"/>
            </a:br>
            <a:r>
              <a:rPr lang="en-US" b="1" i="1" dirty="0"/>
              <a:t>does not</a:t>
            </a:r>
            <a:r>
              <a:rPr lang="en-US" dirty="0"/>
              <a:t> make the effects of word position completely disappear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915B7FC-0F2A-3637-7D20-8BD1B1799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12" y="1689270"/>
            <a:ext cx="11927836" cy="51687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C87B6E-3933-A267-BE9B-1630C301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28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7CE1E0-4917-5225-8DB3-5E8CE2E6FBDE}"/>
              </a:ext>
            </a:extLst>
          </p:cNvPr>
          <p:cNvSpPr/>
          <p:nvPr/>
        </p:nvSpPr>
        <p:spPr>
          <a:xfrm>
            <a:off x="2262192" y="3718398"/>
            <a:ext cx="704335" cy="413951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BF40A-F83F-BA2C-9479-693A0B74A7AC}"/>
              </a:ext>
            </a:extLst>
          </p:cNvPr>
          <p:cNvSpPr txBox="1"/>
          <p:nvPr/>
        </p:nvSpPr>
        <p:spPr>
          <a:xfrm>
            <a:off x="2805464" y="3974091"/>
            <a:ext cx="117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Exception</a:t>
            </a:r>
          </a:p>
        </p:txBody>
      </p:sp>
    </p:spTree>
    <p:extLst>
      <p:ext uri="{BB962C8B-B14F-4D97-AF65-F5344CB8AC3E}">
        <p14:creationId xmlns:p14="http://schemas.microsoft.com/office/powerpoint/2010/main" val="1829521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408D-95DD-F915-E14F-E2E47E8E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4E5B-093C-C504-1ADC-2E30D93EB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Including word stress did not make the word position effects disappear completely, though it affected the size of the word position effects</a:t>
            </a:r>
          </a:p>
          <a:p>
            <a:r>
              <a:rPr lang="en-US" dirty="0"/>
              <a:t>In languages like English or German, main stress is usually at the beginning of the word</a:t>
            </a:r>
          </a:p>
          <a:p>
            <a:r>
              <a:rPr lang="en-US" dirty="0"/>
              <a:t>Listeners hearing a strongly pronounced stop in these languages receive a convergent cue, to both word onset and stress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8FCB6-896D-466D-49C9-944E4DE6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7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E0B9C-1BC9-82F2-0D72-7CA889A7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Variation in </a:t>
            </a:r>
            <a:r>
              <a:rPr lang="en-US" i="1" dirty="0"/>
              <a:t>acoustic</a:t>
            </a:r>
            <a:r>
              <a:rPr lang="en-US" dirty="0"/>
              <a:t> correlates of </a:t>
            </a:r>
            <a:br>
              <a:rPr lang="en-US" dirty="0"/>
            </a:br>
            <a:r>
              <a:rPr lang="en-US" dirty="0"/>
              <a:t>Domain-initial strengthening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C77C-C7EA-4D10-730E-EFE353433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Phrase/Word-initial consonants are</a:t>
            </a:r>
          </a:p>
          <a:p>
            <a:pPr lvl="1"/>
            <a:r>
              <a:rPr lang="en-US" dirty="0"/>
              <a:t>Usually longer</a:t>
            </a:r>
            <a:r>
              <a:rPr lang="en-US" baseline="30000" dirty="0"/>
              <a:t>1,2</a:t>
            </a:r>
            <a:endParaRPr lang="en-US" dirty="0"/>
          </a:p>
          <a:p>
            <a:pPr lvl="1"/>
            <a:r>
              <a:rPr lang="en-US" dirty="0"/>
              <a:t>Not always longer (French</a:t>
            </a:r>
            <a:r>
              <a:rPr lang="en-US" baseline="30000" dirty="0"/>
              <a:t>2</a:t>
            </a:r>
            <a:r>
              <a:rPr lang="en-US" dirty="0"/>
              <a:t>, Taiwanese</a:t>
            </a:r>
            <a:r>
              <a:rPr lang="en-US" baseline="30000" dirty="0"/>
              <a:t>2</a:t>
            </a:r>
            <a:r>
              <a:rPr lang="en-US" dirty="0"/>
              <a:t>, Spanish</a:t>
            </a:r>
            <a:r>
              <a:rPr lang="en-US" baseline="30000" dirty="0"/>
              <a:t>3,4</a:t>
            </a:r>
            <a:r>
              <a:rPr lang="en-US" dirty="0"/>
              <a:t>)</a:t>
            </a:r>
            <a:endParaRPr lang="en-US" baseline="30000" dirty="0"/>
          </a:p>
          <a:p>
            <a:pPr lvl="1"/>
            <a:r>
              <a:rPr lang="en-US" dirty="0"/>
              <a:t>Sometimes even shorter </a:t>
            </a:r>
          </a:p>
          <a:p>
            <a:pPr lvl="2"/>
            <a:r>
              <a:rPr lang="en-US" dirty="0"/>
              <a:t>(Dutch voiceless stops</a:t>
            </a:r>
            <a:r>
              <a:rPr lang="en-US" baseline="30000" dirty="0"/>
              <a:t>5</a:t>
            </a:r>
            <a:r>
              <a:rPr lang="en-US" dirty="0"/>
              <a:t>, English /n/</a:t>
            </a:r>
            <a:r>
              <a:rPr lang="en-US" baseline="30000" dirty="0"/>
              <a:t>6</a:t>
            </a:r>
            <a:r>
              <a:rPr lang="en-US" dirty="0"/>
              <a:t>, Seoul Korean /n/</a:t>
            </a:r>
            <a:r>
              <a:rPr lang="en-US" baseline="30000" dirty="0"/>
              <a:t>7</a:t>
            </a:r>
            <a:r>
              <a:rPr lang="en-US" dirty="0"/>
              <a:t> and fortis stops</a:t>
            </a:r>
            <a:r>
              <a:rPr lang="en-US" baseline="30000" dirty="0"/>
              <a:t>8</a:t>
            </a:r>
            <a:r>
              <a:rPr lang="en-US" dirty="0"/>
              <a:t>)</a:t>
            </a:r>
          </a:p>
          <a:p>
            <a:r>
              <a:rPr lang="en-US" dirty="0"/>
              <a:t>Variation</a:t>
            </a:r>
          </a:p>
          <a:p>
            <a:pPr lvl="1"/>
            <a:r>
              <a:rPr lang="en-US" dirty="0"/>
              <a:t>Cross-linguistic variation</a:t>
            </a:r>
          </a:p>
          <a:p>
            <a:pPr lvl="1"/>
            <a:r>
              <a:rPr lang="en-US" dirty="0"/>
              <a:t>Stop-type variation (nasal, voiced/voiceless oral stops)	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1CEBE-A8D8-B85A-1057-EC087341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4DE6DA-4898-956D-8249-ABCFC732A335}"/>
              </a:ext>
            </a:extLst>
          </p:cNvPr>
          <p:cNvSpPr txBox="1"/>
          <p:nvPr/>
        </p:nvSpPr>
        <p:spPr>
          <a:xfrm>
            <a:off x="9056783" y="5288340"/>
            <a:ext cx="344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Fougeron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Keating 1997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Keating et al. 2004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Hualde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2011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Torreira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Ernestus 2011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Cho and McQueen 2005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 Cho et al. 2017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 Jang et al. 2018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 Yun 2022</a:t>
            </a:r>
          </a:p>
        </p:txBody>
      </p:sp>
    </p:spTree>
    <p:extLst>
      <p:ext uri="{BB962C8B-B14F-4D97-AF65-F5344CB8AC3E}">
        <p14:creationId xmlns:p14="http://schemas.microsoft.com/office/powerpoint/2010/main" val="23192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EAC3-34F3-6046-D961-14EF13B8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24CFF-5011-13A9-8A9A-0A0B5015D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Continuity lenition is a plausible cross-linguistic cue to prosodic segmentation</a:t>
            </a:r>
          </a:p>
          <a:p>
            <a:r>
              <a:rPr lang="en-US" b="1" dirty="0"/>
              <a:t>Language specific patterns</a:t>
            </a:r>
            <a:r>
              <a:rPr lang="en-US" dirty="0"/>
              <a:t> suggest speakers must </a:t>
            </a:r>
            <a:r>
              <a:rPr lang="en-US" b="1" dirty="0"/>
              <a:t>learn</a:t>
            </a:r>
            <a:r>
              <a:rPr lang="en-US" dirty="0"/>
              <a:t> continuity lenition for their own language</a:t>
            </a:r>
          </a:p>
          <a:p>
            <a:r>
              <a:rPr lang="en-US" dirty="0"/>
              <a:t>Future work will expand to more languages </a:t>
            </a:r>
          </a:p>
          <a:p>
            <a:pPr lvl="1"/>
            <a:r>
              <a:rPr lang="en-US" dirty="0"/>
              <a:t>and investigate lenition patterns in each language in more detail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7F71D-53EA-3CCC-9964-B52A48BA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54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78CA4-EC25-21DA-4474-21A6ED137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D76F6-D003-9FB5-2860-40C8DDE35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was supported by Canada Research Chair #CRC-2023-00009 and NSERC grant #RGPIN-2023-04873 to Morgan Sonderegger, and SSHRC grant #435-2024-0996 to Meghan </a:t>
            </a:r>
            <a:r>
              <a:rPr lang="en-US" dirty="0" err="1"/>
              <a:t>Clayards</a:t>
            </a:r>
            <a:endParaRPr lang="en-US" dirty="0"/>
          </a:p>
          <a:p>
            <a:r>
              <a:rPr lang="en-US" dirty="0"/>
              <a:t>Many thanks to members of MCQLL at McGill for their valuable feedback. All errors remain our own.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73C00-CFDA-E5F3-E1E9-46A420F2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6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A2E4-E099-9636-3033-6BEFDF35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6488-4BD1-1456-7197-AEB316AF7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you’re interested, please read our paper which will appear in </a:t>
            </a:r>
            <a:r>
              <a:rPr lang="en-US" dirty="0" err="1"/>
              <a:t>Interspeech</a:t>
            </a:r>
            <a:r>
              <a:rPr lang="en-US" dirty="0"/>
              <a:t> 2026 (September in Sydney, Australia), </a:t>
            </a:r>
          </a:p>
          <a:p>
            <a:r>
              <a:rPr lang="en-US" dirty="0"/>
              <a:t>and check out our OSF repository </a:t>
            </a:r>
            <a:r>
              <a:rPr lang="en-US" dirty="0">
                <a:hlinkClick r:id="rId2"/>
              </a:rPr>
              <a:t>doi.org/10.17605/OSF.IO/CE65H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FCF2B-B7A4-7FBF-A28C-8B074C0D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32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6C8E647-D914-44CE-5474-CE1DF256D5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9186" y="2635172"/>
            <a:ext cx="4222828" cy="422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D37A-DBB0-466D-2F4D-146150F0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463"/>
            <a:ext cx="10515600" cy="132556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CE4E4-5F6F-A0DC-D32F-B98D00B6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A1213F-E995-47EB-E5F7-62395AB6D983}"/>
              </a:ext>
            </a:extLst>
          </p:cNvPr>
          <p:cNvSpPr txBox="1"/>
          <p:nvPr/>
        </p:nvSpPr>
        <p:spPr>
          <a:xfrm>
            <a:off x="492918" y="864294"/>
            <a:ext cx="1120616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 err="1">
                <a:effectLst/>
              </a:rPr>
              <a:t>Bouavichith</a:t>
            </a:r>
            <a:r>
              <a:rPr lang="en-US" sz="1200" dirty="0">
                <a:effectLst/>
              </a:rPr>
              <a:t>, D., &amp; Davidson, L. (2013). Segmental and Prosodic Effects on Intervocalic Voiced Stop Reduction in Connected Speech. </a:t>
            </a:r>
            <a:r>
              <a:rPr lang="en-US" sz="1200" i="1" dirty="0" err="1">
                <a:effectLst/>
              </a:rPr>
              <a:t>Phonetica</a:t>
            </a:r>
            <a:r>
              <a:rPr lang="en-US" sz="1200" dirty="0">
                <a:effectLst/>
              </a:rPr>
              <a:t>, </a:t>
            </a:r>
            <a:r>
              <a:rPr lang="en-US" sz="1200" i="1" dirty="0">
                <a:effectLst/>
              </a:rPr>
              <a:t>70</a:t>
            </a:r>
            <a:r>
              <a:rPr lang="en-US" sz="1200" dirty="0">
                <a:effectLst/>
              </a:rPr>
              <a:t>(3), 182–206. </a:t>
            </a:r>
            <a:r>
              <a:rPr lang="en-US" sz="1200" dirty="0">
                <a:effectLst/>
                <a:hlinkClick r:id="rId2"/>
              </a:rPr>
              <a:t>https://doi.org/10.1159/000355635</a:t>
            </a:r>
            <a:endParaRPr lang="en-US" sz="1200" dirty="0">
              <a:effectLst/>
            </a:endParaRPr>
          </a:p>
          <a:p>
            <a:pPr>
              <a:buNone/>
            </a:pPr>
            <a:r>
              <a:rPr lang="en-US" sz="1200" dirty="0" err="1">
                <a:effectLst/>
              </a:rPr>
              <a:t>Broś</a:t>
            </a:r>
            <a:r>
              <a:rPr lang="en-US" sz="1200" dirty="0">
                <a:effectLst/>
              </a:rPr>
              <a:t>, K., </a:t>
            </a:r>
            <a:r>
              <a:rPr lang="en-US" sz="1200" dirty="0" err="1">
                <a:effectLst/>
              </a:rPr>
              <a:t>Żygis</a:t>
            </a:r>
            <a:r>
              <a:rPr lang="en-US" sz="1200" dirty="0">
                <a:effectLst/>
              </a:rPr>
              <a:t>, M., Sikorski, A., &amp; </a:t>
            </a:r>
            <a:r>
              <a:rPr lang="en-US" sz="1200" dirty="0" err="1">
                <a:effectLst/>
              </a:rPr>
              <a:t>Wołłejko</a:t>
            </a:r>
            <a:r>
              <a:rPr lang="en-US" sz="1200" dirty="0">
                <a:effectLst/>
              </a:rPr>
              <a:t>, J. (2021). Phonological contrasts and gradient effects in ongoing lenition in the Spanish of Gran Canaria. </a:t>
            </a:r>
            <a:r>
              <a:rPr lang="en-US" sz="1200" i="1" dirty="0">
                <a:effectLst/>
              </a:rPr>
              <a:t>Phonology</a:t>
            </a:r>
            <a:r>
              <a:rPr lang="en-US" sz="1200" dirty="0">
                <a:effectLst/>
              </a:rPr>
              <a:t>, </a:t>
            </a:r>
            <a:r>
              <a:rPr lang="en-US" sz="1200" i="1" dirty="0">
                <a:effectLst/>
              </a:rPr>
              <a:t>38</a:t>
            </a:r>
            <a:r>
              <a:rPr lang="en-US" sz="1200" dirty="0">
                <a:effectLst/>
              </a:rPr>
              <a:t>(1), 1–40. </a:t>
            </a:r>
            <a:r>
              <a:rPr lang="en-US" sz="1200" dirty="0">
                <a:effectLst/>
                <a:hlinkClick r:id="rId3"/>
              </a:rPr>
              <a:t>https://doi.org/10.1017/S0952675721000038</a:t>
            </a:r>
            <a:endParaRPr lang="en-US" sz="1200" dirty="0">
              <a:effectLst/>
            </a:endParaRPr>
          </a:p>
          <a:p>
            <a:pPr>
              <a:buNone/>
            </a:pPr>
            <a:r>
              <a:rPr lang="en-US" sz="1200" dirty="0">
                <a:effectLst/>
              </a:rPr>
              <a:t>Cho, T., Kim, D., &amp; Kim, S. (2017). Prosodically-conditioned fine-tuning of coarticulatory vowel nasalization in English. </a:t>
            </a:r>
            <a:r>
              <a:rPr lang="en-US" sz="1200" i="1" dirty="0">
                <a:effectLst/>
              </a:rPr>
              <a:t>Journal of Phonetics</a:t>
            </a:r>
            <a:r>
              <a:rPr lang="en-US" sz="1200" dirty="0">
                <a:effectLst/>
              </a:rPr>
              <a:t>, </a:t>
            </a:r>
            <a:r>
              <a:rPr lang="en-US" sz="1200" i="1" dirty="0">
                <a:effectLst/>
              </a:rPr>
              <a:t>64</a:t>
            </a:r>
            <a:r>
              <a:rPr lang="en-US" sz="1200" dirty="0">
                <a:effectLst/>
              </a:rPr>
              <a:t>, 71–89. </a:t>
            </a:r>
            <a:r>
              <a:rPr lang="en-US" sz="1200" dirty="0">
                <a:effectLst/>
                <a:hlinkClick r:id="rId4"/>
              </a:rPr>
              <a:t>https://doi.org/10.1016/j.wocn.2016.12.003</a:t>
            </a:r>
            <a:endParaRPr lang="en-US" sz="1200" dirty="0">
              <a:effectLst/>
            </a:endParaRPr>
          </a:p>
          <a:p>
            <a:pPr>
              <a:buNone/>
            </a:pPr>
            <a:r>
              <a:rPr lang="en-US" sz="1200" dirty="0">
                <a:effectLst/>
              </a:rPr>
              <a:t>Cho, T., &amp; McQueen, J. M. (2005). Prosodic influences on consonant production in Dutch: Effects of prosodic boundaries, phrasal accent and lexical stress. </a:t>
            </a:r>
            <a:r>
              <a:rPr lang="en-US" sz="1200" i="1" dirty="0">
                <a:effectLst/>
              </a:rPr>
              <a:t>Journal of Phonetics</a:t>
            </a:r>
            <a:r>
              <a:rPr lang="en-US" sz="1200" dirty="0">
                <a:effectLst/>
              </a:rPr>
              <a:t>, </a:t>
            </a:r>
            <a:r>
              <a:rPr lang="en-US" sz="1200" i="1" dirty="0">
                <a:effectLst/>
              </a:rPr>
              <a:t>33</a:t>
            </a:r>
            <a:r>
              <a:rPr lang="en-US" sz="1200" dirty="0">
                <a:effectLst/>
              </a:rPr>
              <a:t>(2), 121–157. </a:t>
            </a:r>
            <a:r>
              <a:rPr lang="en-US" sz="1200" dirty="0">
                <a:effectLst/>
                <a:hlinkClick r:id="rId5"/>
              </a:rPr>
              <a:t>https://doi.org/10.1016/j.wocn.2005.01.001</a:t>
            </a:r>
            <a:endParaRPr lang="en-US" sz="1200" dirty="0">
              <a:effectLst/>
            </a:endParaRPr>
          </a:p>
          <a:p>
            <a:pPr>
              <a:buNone/>
            </a:pPr>
            <a:r>
              <a:rPr lang="en-US" sz="1200" dirty="0">
                <a:effectLst/>
              </a:rPr>
              <a:t>Cohen Priva, U., &amp; Gleason, E. (2020). The causal structure of lenition: A case for the causal precedence of durational shortening. </a:t>
            </a:r>
            <a:r>
              <a:rPr lang="en-US" sz="1200" i="1" dirty="0">
                <a:effectLst/>
              </a:rPr>
              <a:t>Language</a:t>
            </a:r>
            <a:r>
              <a:rPr lang="en-US" sz="1200" dirty="0">
                <a:effectLst/>
              </a:rPr>
              <a:t>, </a:t>
            </a:r>
            <a:r>
              <a:rPr lang="en-US" sz="1200" i="1" dirty="0">
                <a:effectLst/>
              </a:rPr>
              <a:t>96</a:t>
            </a:r>
            <a:r>
              <a:rPr lang="en-US" sz="1200" dirty="0">
                <a:effectLst/>
              </a:rPr>
              <a:t>(2), 413–448. </a:t>
            </a:r>
            <a:r>
              <a:rPr lang="en-US" sz="1200" dirty="0">
                <a:effectLst/>
                <a:hlinkClick r:id="rId6"/>
              </a:rPr>
              <a:t>https://doi.org/10.1353/lan.2020.0025</a:t>
            </a:r>
            <a:endParaRPr lang="en-US" sz="1200" dirty="0">
              <a:effectLst/>
            </a:endParaRPr>
          </a:p>
          <a:p>
            <a:pPr>
              <a:buNone/>
            </a:pPr>
            <a:r>
              <a:rPr lang="en-US" sz="1200" dirty="0" err="1">
                <a:effectLst/>
              </a:rPr>
              <a:t>Ennever</a:t>
            </a:r>
            <a:r>
              <a:rPr lang="en-US" sz="1200" dirty="0">
                <a:effectLst/>
              </a:rPr>
              <a:t>, T., Meakins, F., &amp; Round, E. R. (2017). A replicable acoustic measure of lenition and the nature of variability in Gurindji stops. </a:t>
            </a:r>
            <a:r>
              <a:rPr lang="en-US" sz="1200" i="1" dirty="0">
                <a:effectLst/>
              </a:rPr>
              <a:t>Laboratory Phonology: Journal of the Association for Laboratory Phonology</a:t>
            </a:r>
            <a:r>
              <a:rPr lang="en-US" sz="1200" dirty="0">
                <a:effectLst/>
              </a:rPr>
              <a:t>, </a:t>
            </a:r>
            <a:r>
              <a:rPr lang="en-US" sz="1200" i="1" dirty="0">
                <a:effectLst/>
              </a:rPr>
              <a:t>8</a:t>
            </a:r>
            <a:r>
              <a:rPr lang="en-US" sz="1200" dirty="0">
                <a:effectLst/>
              </a:rPr>
              <a:t>(1), 20. </a:t>
            </a:r>
            <a:r>
              <a:rPr lang="en-US" sz="1200" dirty="0">
                <a:effectLst/>
                <a:hlinkClick r:id="rId7"/>
              </a:rPr>
              <a:t>https://doi.org/10.5334/labphon.18</a:t>
            </a:r>
            <a:endParaRPr lang="en-US" sz="1200" dirty="0">
              <a:effectLst/>
            </a:endParaRPr>
          </a:p>
          <a:p>
            <a:pPr>
              <a:buNone/>
            </a:pPr>
            <a:r>
              <a:rPr lang="en-US" sz="1200" dirty="0" err="1">
                <a:effectLst/>
              </a:rPr>
              <a:t>Hualde</a:t>
            </a:r>
            <a:r>
              <a:rPr lang="en-US" sz="1200" dirty="0">
                <a:effectLst/>
              </a:rPr>
              <a:t>, J. I., Simonet, M., &amp; </a:t>
            </a:r>
            <a:r>
              <a:rPr lang="en-US" sz="1200" dirty="0" err="1">
                <a:effectLst/>
              </a:rPr>
              <a:t>Nadeu</a:t>
            </a:r>
            <a:r>
              <a:rPr lang="en-US" sz="1200" dirty="0">
                <a:effectLst/>
              </a:rPr>
              <a:t>, M. (2011). Consonant lenition and phonological recategorization. </a:t>
            </a:r>
            <a:r>
              <a:rPr lang="en-US" sz="1200" i="1" dirty="0">
                <a:effectLst/>
              </a:rPr>
              <a:t>Laboratory Phonology</a:t>
            </a:r>
            <a:r>
              <a:rPr lang="en-US" sz="1200" dirty="0">
                <a:effectLst/>
              </a:rPr>
              <a:t>, </a:t>
            </a:r>
            <a:r>
              <a:rPr lang="en-US" sz="1200" i="1" dirty="0">
                <a:effectLst/>
              </a:rPr>
              <a:t>2</a:t>
            </a:r>
            <a:r>
              <a:rPr lang="en-US" sz="1200" dirty="0">
                <a:effectLst/>
              </a:rPr>
              <a:t>(2). </a:t>
            </a:r>
            <a:r>
              <a:rPr lang="en-US" sz="1200" dirty="0">
                <a:effectLst/>
                <a:hlinkClick r:id="rId8"/>
              </a:rPr>
              <a:t>https://doi.org/10.1515/labphon.2011.011</a:t>
            </a:r>
            <a:endParaRPr lang="en-US" sz="1200" dirty="0">
              <a:effectLst/>
            </a:endParaRPr>
          </a:p>
          <a:p>
            <a:pPr>
              <a:buNone/>
            </a:pPr>
            <a:r>
              <a:rPr lang="en-US" sz="1200" dirty="0">
                <a:effectLst/>
              </a:rPr>
              <a:t>Jang, J., Kim, S., &amp; Cho, T. (2018). Focus and boundary effects on coarticulatory vowel nasalization in Korean with implications for cross-linguistic similarities and differences. </a:t>
            </a:r>
            <a:r>
              <a:rPr lang="en-US" sz="1200" i="1" dirty="0">
                <a:effectLst/>
              </a:rPr>
              <a:t>The Journal of the Acoustical Society of America</a:t>
            </a:r>
            <a:r>
              <a:rPr lang="en-US" sz="1200" dirty="0">
                <a:effectLst/>
              </a:rPr>
              <a:t>, </a:t>
            </a:r>
            <a:r>
              <a:rPr lang="en-US" sz="1200" i="1" dirty="0">
                <a:effectLst/>
              </a:rPr>
              <a:t>144</a:t>
            </a:r>
            <a:r>
              <a:rPr lang="en-US" sz="1200" dirty="0">
                <a:effectLst/>
              </a:rPr>
              <a:t>(1), EL33–EL39. </a:t>
            </a:r>
            <a:r>
              <a:rPr lang="en-US" sz="1200" dirty="0">
                <a:effectLst/>
                <a:hlinkClick r:id="rId9"/>
              </a:rPr>
              <a:t>https://doi.org/10.1121/1.5044641</a:t>
            </a:r>
            <a:endParaRPr lang="en-US" sz="1200" dirty="0">
              <a:effectLst/>
            </a:endParaRPr>
          </a:p>
          <a:p>
            <a:pPr>
              <a:buNone/>
            </a:pPr>
            <a:r>
              <a:rPr lang="en-US" sz="1200" dirty="0">
                <a:effectLst/>
              </a:rPr>
              <a:t>Katz, J., &amp; </a:t>
            </a:r>
            <a:r>
              <a:rPr lang="en-US" sz="1200" dirty="0" err="1">
                <a:effectLst/>
              </a:rPr>
              <a:t>Pitzanti</a:t>
            </a:r>
            <a:r>
              <a:rPr lang="en-US" sz="1200" dirty="0">
                <a:effectLst/>
              </a:rPr>
              <a:t>, G. (2019). The phonetics and phonology of lenition: A </a:t>
            </a:r>
            <a:r>
              <a:rPr lang="en-US" sz="1200" dirty="0" err="1">
                <a:effectLst/>
              </a:rPr>
              <a:t>Campidanese</a:t>
            </a:r>
            <a:r>
              <a:rPr lang="en-US" sz="1200" dirty="0">
                <a:effectLst/>
              </a:rPr>
              <a:t> Sardinian case study. </a:t>
            </a:r>
            <a:r>
              <a:rPr lang="en-US" sz="1200" i="1" dirty="0">
                <a:effectLst/>
              </a:rPr>
              <a:t>Laboratory Phonology: Journal of the Association for Laboratory Phonology</a:t>
            </a:r>
            <a:r>
              <a:rPr lang="en-US" sz="1200" dirty="0">
                <a:effectLst/>
              </a:rPr>
              <a:t>, </a:t>
            </a:r>
            <a:r>
              <a:rPr lang="en-US" sz="1200" i="1" dirty="0">
                <a:effectLst/>
              </a:rPr>
              <a:t>10</a:t>
            </a:r>
            <a:r>
              <a:rPr lang="en-US" sz="1200" dirty="0">
                <a:effectLst/>
              </a:rPr>
              <a:t>(1), 16. </a:t>
            </a:r>
            <a:r>
              <a:rPr lang="en-US" sz="1200" dirty="0">
                <a:effectLst/>
                <a:hlinkClick r:id="rId10"/>
              </a:rPr>
              <a:t>https://doi.org/10.5334/labphon.184</a:t>
            </a:r>
            <a:endParaRPr lang="en-US" sz="1200" dirty="0">
              <a:effectLst/>
            </a:endParaRPr>
          </a:p>
          <a:p>
            <a:pPr>
              <a:buNone/>
            </a:pPr>
            <a:r>
              <a:rPr lang="en-US" sz="1200" dirty="0">
                <a:effectLst/>
              </a:rPr>
              <a:t>Keating, P., Cho, T., </a:t>
            </a:r>
            <a:r>
              <a:rPr lang="en-US" sz="1200" dirty="0" err="1">
                <a:effectLst/>
              </a:rPr>
              <a:t>Fougeron</a:t>
            </a:r>
            <a:r>
              <a:rPr lang="en-US" sz="1200" dirty="0">
                <a:effectLst/>
              </a:rPr>
              <a:t>, C., &amp; Hsu, C.-S. (2004). Domain-initial articulatory strengthening in four languages. In J. Local, R. Ogden, &amp; R. Temple (Eds.), </a:t>
            </a:r>
            <a:r>
              <a:rPr lang="en-US" sz="1200" i="1" dirty="0">
                <a:effectLst/>
              </a:rPr>
              <a:t>Laboratory Phonology VI: Phonetic interpretation</a:t>
            </a:r>
            <a:r>
              <a:rPr lang="en-US" sz="1200" dirty="0">
                <a:effectLst/>
              </a:rPr>
              <a:t> (pp. 143–161). Cambridge University Press.</a:t>
            </a:r>
          </a:p>
          <a:p>
            <a:pPr>
              <a:buNone/>
            </a:pPr>
            <a:r>
              <a:rPr lang="en-US" sz="1200" dirty="0">
                <a:effectLst/>
              </a:rPr>
              <a:t>Kingston, J. (2008). Lenition. </a:t>
            </a:r>
            <a:r>
              <a:rPr lang="en-US" sz="1200" i="1" dirty="0">
                <a:effectLst/>
              </a:rPr>
              <a:t>Selected Proceedings of the 3rd Conference on Laboratory Approaches to Spanish Phonology</a:t>
            </a:r>
            <a:r>
              <a:rPr lang="en-US" sz="1200" dirty="0">
                <a:effectLst/>
              </a:rPr>
              <a:t>.</a:t>
            </a:r>
          </a:p>
          <a:p>
            <a:pPr>
              <a:buNone/>
            </a:pPr>
            <a:r>
              <a:rPr lang="en-US" sz="1200" dirty="0">
                <a:effectLst/>
              </a:rPr>
              <a:t>Lee, S. S. (2025). </a:t>
            </a:r>
            <a:r>
              <a:rPr lang="en-US" sz="1200" i="1" dirty="0">
                <a:effectLst/>
              </a:rPr>
              <a:t>Simultaneous encoding and decoding of laryngeal contrasts and prosodic structure in Seoul Korean</a:t>
            </a:r>
            <a:r>
              <a:rPr lang="en-US" sz="1200" dirty="0">
                <a:effectLst/>
              </a:rPr>
              <a:t> [Doctoral]. University of Massachusetts Amherst.</a:t>
            </a:r>
          </a:p>
          <a:p>
            <a:pPr>
              <a:buNone/>
            </a:pPr>
            <a:r>
              <a:rPr lang="en-US" sz="1200" dirty="0">
                <a:effectLst/>
              </a:rPr>
              <a:t>McAuliffe, M., Stengel-Eskin, E., </a:t>
            </a:r>
            <a:r>
              <a:rPr lang="en-US" sz="1200" dirty="0" err="1">
                <a:effectLst/>
              </a:rPr>
              <a:t>Socolof</a:t>
            </a:r>
            <a:r>
              <a:rPr lang="en-US" sz="1200" dirty="0">
                <a:effectLst/>
              </a:rPr>
              <a:t>, M., &amp; Sonderegger, M. (2017). Polyglot and Speech Corpus Tools: A System for Representing, Integrating, and Querying Speech Corpora. </a:t>
            </a:r>
            <a:r>
              <a:rPr lang="en-US" sz="1200" i="1" dirty="0" err="1">
                <a:effectLst/>
              </a:rPr>
              <a:t>Interspeech</a:t>
            </a:r>
            <a:r>
              <a:rPr lang="en-US" sz="1200" i="1" dirty="0">
                <a:effectLst/>
              </a:rPr>
              <a:t> 2017</a:t>
            </a:r>
            <a:r>
              <a:rPr lang="en-US" sz="1200" dirty="0">
                <a:effectLst/>
              </a:rPr>
              <a:t>, 3887–3891. </a:t>
            </a:r>
            <a:r>
              <a:rPr lang="en-US" sz="1200" dirty="0">
                <a:effectLst/>
                <a:hlinkClick r:id="rId11"/>
              </a:rPr>
              <a:t>https://doi.org/10.21437/Interspeech.2017-1390</a:t>
            </a:r>
            <a:endParaRPr lang="en-US" sz="1200" dirty="0">
              <a:effectLst/>
            </a:endParaRPr>
          </a:p>
          <a:p>
            <a:pPr>
              <a:buNone/>
            </a:pPr>
            <a:r>
              <a:rPr lang="en-US" sz="1200" dirty="0">
                <a:effectLst/>
              </a:rPr>
              <a:t>Panayotov, V., Chen, G., Povey, D., &amp; </a:t>
            </a:r>
            <a:r>
              <a:rPr lang="en-US" sz="1200" dirty="0" err="1">
                <a:effectLst/>
              </a:rPr>
              <a:t>Khudanpur</a:t>
            </a:r>
            <a:r>
              <a:rPr lang="en-US" sz="1200" dirty="0">
                <a:effectLst/>
              </a:rPr>
              <a:t>, S. (2015). </a:t>
            </a:r>
            <a:r>
              <a:rPr lang="en-US" sz="1200" dirty="0" err="1">
                <a:effectLst/>
              </a:rPr>
              <a:t>Librispeech</a:t>
            </a:r>
            <a:r>
              <a:rPr lang="en-US" sz="1200" dirty="0">
                <a:effectLst/>
              </a:rPr>
              <a:t>: An ASR corpus based on public domain audio books. </a:t>
            </a:r>
            <a:r>
              <a:rPr lang="en-US" sz="1200" i="1" dirty="0">
                <a:effectLst/>
              </a:rPr>
              <a:t>2015 IEEE International Conference on Acoustics, Speech and Signal Processing (ICASSP)</a:t>
            </a:r>
            <a:r>
              <a:rPr lang="en-US" sz="1200" dirty="0">
                <a:effectLst/>
              </a:rPr>
              <a:t>, 5206–5210. </a:t>
            </a:r>
            <a:r>
              <a:rPr lang="en-US" sz="1200" dirty="0">
                <a:effectLst/>
                <a:hlinkClick r:id="rId12"/>
              </a:rPr>
              <a:t>https://doi.org/10.1109/ICASSP.2015.7178964</a:t>
            </a:r>
            <a:endParaRPr lang="en-US" sz="1200" dirty="0">
              <a:effectLst/>
            </a:endParaRPr>
          </a:p>
          <a:p>
            <a:pPr>
              <a:buNone/>
            </a:pPr>
            <a:r>
              <a:rPr lang="en-US" sz="1200" dirty="0">
                <a:effectLst/>
              </a:rPr>
              <a:t>Ramsay, J. O., &amp; Silverman, B. W. (2005). </a:t>
            </a:r>
            <a:r>
              <a:rPr lang="en-US" sz="1200" i="1" dirty="0">
                <a:effectLst/>
              </a:rPr>
              <a:t>Functional data analysis</a:t>
            </a:r>
            <a:r>
              <a:rPr lang="en-US" sz="1200" dirty="0">
                <a:effectLst/>
              </a:rPr>
              <a:t> (2. ed., [</a:t>
            </a:r>
            <a:r>
              <a:rPr lang="en-US" sz="1200" dirty="0" err="1">
                <a:effectLst/>
              </a:rPr>
              <a:t>Nachdr</a:t>
            </a:r>
            <a:r>
              <a:rPr lang="en-US" sz="1200" dirty="0">
                <a:effectLst/>
              </a:rPr>
              <a:t>.]). Springer.</a:t>
            </a:r>
          </a:p>
          <a:p>
            <a:pPr>
              <a:buNone/>
            </a:pPr>
            <a:r>
              <a:rPr lang="en-US" sz="1200" dirty="0">
                <a:effectLst/>
              </a:rPr>
              <a:t>Schultz, T., Vu, N. T., &amp; Schlippe, T. (2013). </a:t>
            </a:r>
            <a:r>
              <a:rPr lang="en-US" sz="1200" dirty="0" err="1">
                <a:effectLst/>
              </a:rPr>
              <a:t>GlobalPhone</a:t>
            </a:r>
            <a:r>
              <a:rPr lang="en-US" sz="1200" dirty="0">
                <a:effectLst/>
              </a:rPr>
              <a:t>: A multilingual text &amp; speech database in 20 languages. </a:t>
            </a:r>
            <a:r>
              <a:rPr lang="en-US" sz="1200" i="1" dirty="0">
                <a:effectLst/>
              </a:rPr>
              <a:t>2013 IEEE International Conference on Acoustics, Speech and Signal Processing</a:t>
            </a:r>
            <a:r>
              <a:rPr lang="en-US" sz="1200" dirty="0">
                <a:effectLst/>
              </a:rPr>
              <a:t>, 8126–8130. </a:t>
            </a:r>
            <a:r>
              <a:rPr lang="en-US" sz="1200" dirty="0">
                <a:effectLst/>
                <a:hlinkClick r:id="rId13"/>
              </a:rPr>
              <a:t>https://doi.org/10.1109/ICASSP.2013.6639248</a:t>
            </a:r>
            <a:endParaRPr lang="en-US" sz="1200" dirty="0">
              <a:effectLst/>
            </a:endParaRPr>
          </a:p>
          <a:p>
            <a:pPr>
              <a:buNone/>
            </a:pPr>
            <a:r>
              <a:rPr lang="en-US" sz="1200" dirty="0">
                <a:effectLst/>
              </a:rPr>
              <a:t>Yun, W., Yoon, K., Park, S., Lee, J., Cho, S., Kang, D., Byun, K., Hahn, H., &amp; Kim, J. (2015). The Korean Corpus of Spontaneous Speech. </a:t>
            </a:r>
            <a:r>
              <a:rPr lang="en-US" sz="1200" i="1" dirty="0">
                <a:effectLst/>
              </a:rPr>
              <a:t>Phonetics and Speech Sciences</a:t>
            </a:r>
            <a:r>
              <a:rPr lang="en-US" sz="1200" dirty="0">
                <a:effectLst/>
              </a:rPr>
              <a:t>, </a:t>
            </a:r>
            <a:r>
              <a:rPr lang="en-US" sz="1200" i="1" dirty="0">
                <a:effectLst/>
              </a:rPr>
              <a:t>7</a:t>
            </a:r>
            <a:r>
              <a:rPr lang="en-US" sz="1200" dirty="0">
                <a:effectLst/>
              </a:rPr>
              <a:t>(2), 103–109. </a:t>
            </a:r>
            <a:r>
              <a:rPr lang="en-US" sz="1200" dirty="0">
                <a:effectLst/>
                <a:hlinkClick r:id="rId14"/>
              </a:rPr>
              <a:t>https://doi.org/10.13064/KSSS.2015.7.2.103</a:t>
            </a:r>
            <a:endParaRPr lang="en-US" sz="1200" dirty="0">
              <a:effectLst/>
            </a:endParaRPr>
          </a:p>
          <a:p>
            <a:pPr>
              <a:buNone/>
            </a:pPr>
            <a:r>
              <a:rPr lang="en-US" sz="1200" dirty="0">
                <a:effectLst/>
              </a:rPr>
              <a:t>Yun, Y. (2022). Closure durations of Korean stops at three positions. </a:t>
            </a:r>
            <a:r>
              <a:rPr lang="en-US" sz="1200" i="1" dirty="0">
                <a:effectLst/>
              </a:rPr>
              <a:t>Phonetics and Speech Sciences</a:t>
            </a:r>
            <a:r>
              <a:rPr lang="en-US" sz="1200" dirty="0">
                <a:effectLst/>
              </a:rPr>
              <a:t>, </a:t>
            </a:r>
            <a:r>
              <a:rPr lang="en-US" sz="1200" i="1" dirty="0">
                <a:effectLst/>
              </a:rPr>
              <a:t>14</a:t>
            </a:r>
            <a:r>
              <a:rPr lang="en-US" sz="1200" dirty="0">
                <a:effectLst/>
              </a:rPr>
              <a:t>(4), 11–17. </a:t>
            </a:r>
            <a:r>
              <a:rPr lang="en-US" sz="1200" dirty="0">
                <a:effectLst/>
                <a:hlinkClick r:id="rId15"/>
              </a:rPr>
              <a:t>https://doi.org/10.13064/KSSS.2022.14.4.011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1189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EEE3-09F4-EFB0-0F04-10CC0497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5213349"/>
            <a:ext cx="10515600" cy="1325563"/>
          </a:xfrm>
        </p:spPr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1880B-96A2-D079-8B5F-54C707D0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63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46225-752F-7187-8E78-4B09B5BE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0BE775-AF1A-268C-E46E-CD36F97BD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176213"/>
            <a:ext cx="9356368" cy="6545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4F8C3-E59D-1FBF-77E1-623208A0383F}"/>
              </a:ext>
            </a:extLst>
          </p:cNvPr>
          <p:cNvSpPr txBox="1"/>
          <p:nvPr/>
        </p:nvSpPr>
        <p:spPr>
          <a:xfrm>
            <a:off x="9619893" y="598701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Katz and </a:t>
            </a:r>
            <a:r>
              <a:rPr lang="en-US" dirty="0" err="1"/>
              <a:t>Pitzanti</a:t>
            </a:r>
            <a:r>
              <a:rPr lang="en-US" dirty="0"/>
              <a:t> 2019:13</a:t>
            </a:r>
          </a:p>
        </p:txBody>
      </p:sp>
    </p:spTree>
    <p:extLst>
      <p:ext uri="{BB962C8B-B14F-4D97-AF65-F5344CB8AC3E}">
        <p14:creationId xmlns:p14="http://schemas.microsoft.com/office/powerpoint/2010/main" val="3406443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06A7-37F1-6155-2571-75018527E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58814-23F5-ED6C-2329-0329F9B0C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11494" cy="46672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Spanish voiced/voiceless stops showed no (or very small) difference in duration</a:t>
            </a:r>
          </a:p>
          <a:p>
            <a:pPr lvl="1"/>
            <a:r>
              <a:rPr lang="en-US" dirty="0"/>
              <a:t>Consistent with previous studies (</a:t>
            </a:r>
            <a:r>
              <a:rPr lang="en-US" dirty="0" err="1"/>
              <a:t>Hualde</a:t>
            </a:r>
            <a:r>
              <a:rPr lang="en-US" dirty="0"/>
              <a:t> et al 2011, </a:t>
            </a:r>
            <a:r>
              <a:rPr lang="en-US" dirty="0" err="1"/>
              <a:t>Torreira</a:t>
            </a:r>
            <a:r>
              <a:rPr lang="en-US" dirty="0"/>
              <a:t> and Ernestus 2011)</a:t>
            </a:r>
          </a:p>
          <a:p>
            <a:r>
              <a:rPr lang="en-US" dirty="0"/>
              <a:t>Korean word-medial fortis stops were longer and </a:t>
            </a:r>
            <a:r>
              <a:rPr lang="en-US" b="1" dirty="0"/>
              <a:t>less lenited (new!)</a:t>
            </a:r>
          </a:p>
          <a:p>
            <a:pPr lvl="1"/>
            <a:r>
              <a:rPr lang="en-US" dirty="0"/>
              <a:t>Consistent with the previously reported pattern (e.g., Yun 2022)</a:t>
            </a:r>
          </a:p>
          <a:p>
            <a:r>
              <a:rPr lang="en-US" dirty="0"/>
              <a:t>Korean word-medial aspirated stops were </a:t>
            </a:r>
            <a:r>
              <a:rPr lang="en-US" b="1" dirty="0"/>
              <a:t>less lenited</a:t>
            </a:r>
            <a:r>
              <a:rPr lang="en-US" dirty="0"/>
              <a:t> and </a:t>
            </a:r>
            <a:r>
              <a:rPr lang="en-US" b="1" dirty="0"/>
              <a:t>not shorter</a:t>
            </a:r>
          </a:p>
          <a:p>
            <a:pPr lvl="1"/>
            <a:r>
              <a:rPr lang="en-US" dirty="0"/>
              <a:t>Previous studies report shorter </a:t>
            </a:r>
            <a:r>
              <a:rPr lang="en-US" b="1" dirty="0"/>
              <a:t>VOT</a:t>
            </a:r>
            <a:r>
              <a:rPr lang="en-US" dirty="0"/>
              <a:t> word-medially (Cho and Jun 2000)</a:t>
            </a:r>
          </a:p>
          <a:p>
            <a:pPr lvl="1"/>
            <a:r>
              <a:rPr lang="en-US" dirty="0"/>
              <a:t>PC1 results possibly due to vowel devoicing after word-initial stops? </a:t>
            </a:r>
          </a:p>
          <a:p>
            <a:pPr lvl="1"/>
            <a:r>
              <a:rPr lang="en-US" dirty="0"/>
              <a:t>Devoiced vowels are lower in intensity, making the transition from the stop to the following vowel more continuous, and therefore lower in our PC1</a:t>
            </a:r>
          </a:p>
          <a:p>
            <a:pPr lvl="1"/>
            <a:r>
              <a:rPr lang="en-US" dirty="0"/>
              <a:t>Future work should investigate this issue further</a:t>
            </a:r>
          </a:p>
          <a:p>
            <a:r>
              <a:rPr lang="en-US" dirty="0"/>
              <a:t>Swedish word-medial nasal and voiceless stops were </a:t>
            </a:r>
            <a:r>
              <a:rPr lang="en-US" b="1" dirty="0"/>
              <a:t>less lenited</a:t>
            </a:r>
            <a:r>
              <a:rPr lang="en-US" dirty="0"/>
              <a:t> or </a:t>
            </a:r>
            <a:r>
              <a:rPr lang="en-US" b="1" dirty="0"/>
              <a:t>longer</a:t>
            </a:r>
          </a:p>
          <a:p>
            <a:pPr lvl="1"/>
            <a:r>
              <a:rPr lang="en-US" dirty="0"/>
              <a:t>Geminates were transcribed as singletons in the pronunciation dictionary of </a:t>
            </a:r>
            <a:r>
              <a:rPr lang="en-US" dirty="0" err="1"/>
              <a:t>GlobalPhone</a:t>
            </a:r>
            <a:endParaRPr lang="en-US" dirty="0"/>
          </a:p>
          <a:p>
            <a:pPr lvl="1"/>
            <a:r>
              <a:rPr lang="en-US" dirty="0"/>
              <a:t>Geminates only occur word-medially</a:t>
            </a:r>
          </a:p>
          <a:p>
            <a:pPr lvl="1"/>
            <a:r>
              <a:rPr lang="en-US" dirty="0"/>
              <a:t>Future work should correct for this issue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E3971-AC72-1DC8-BE5A-2878CE47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F7EB-AAA3-EF18-9305-7CC49D70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effects size for Korean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DD8D6-D04B-4F9D-A958-8A7339372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Spontaneous speech vs. read speech </a:t>
            </a:r>
          </a:p>
          <a:p>
            <a:pPr lvl="1"/>
            <a:r>
              <a:rPr lang="en-US" dirty="0"/>
              <a:t>To be confirmed in the future with read-speech data</a:t>
            </a:r>
          </a:p>
          <a:p>
            <a:r>
              <a:rPr lang="en-US" dirty="0"/>
              <a:t>Seoul Korean stop acoustics may be more prosody-dependent than other languages</a:t>
            </a:r>
          </a:p>
          <a:p>
            <a:r>
              <a:rPr lang="en-US" dirty="0"/>
              <a:t>e.g., Domain-initial </a:t>
            </a:r>
            <a:r>
              <a:rPr lang="en-US" dirty="0" err="1"/>
              <a:t>denasalization</a:t>
            </a:r>
            <a:r>
              <a:rPr lang="en-US" dirty="0"/>
              <a:t>, which will make word-initial lenis less lenited in terms of intensity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C03F6-4FBC-F07C-A213-81C6750B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37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FB142A-68BD-1873-975C-3212024636CD}"/>
              </a:ext>
            </a:extLst>
          </p:cNvPr>
          <p:cNvGrpSpPr/>
          <p:nvPr/>
        </p:nvGrpSpPr>
        <p:grpSpPr>
          <a:xfrm>
            <a:off x="6334698" y="4472848"/>
            <a:ext cx="5857301" cy="2385152"/>
            <a:chOff x="5547278" y="3978620"/>
            <a:chExt cx="6644722" cy="28793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35FB7B-81C1-31F6-EFB4-FD6027F87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7278" y="3978620"/>
              <a:ext cx="6644722" cy="287938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7CC164-1D31-F8F5-0E6F-3CD4D771CE9C}"/>
                </a:ext>
              </a:extLst>
            </p:cNvPr>
            <p:cNvSpPr/>
            <p:nvPr/>
          </p:nvSpPr>
          <p:spPr>
            <a:xfrm>
              <a:off x="6566216" y="5418310"/>
              <a:ext cx="379307" cy="4673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56044C-0561-786D-8839-331A16FA8BB7}"/>
                </a:ext>
              </a:extLst>
            </p:cNvPr>
            <p:cNvSpPr/>
            <p:nvPr/>
          </p:nvSpPr>
          <p:spPr>
            <a:xfrm>
              <a:off x="7585154" y="5167312"/>
              <a:ext cx="379307" cy="447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ECEF4F8-81AA-371B-A201-D53DD533C8B3}"/>
                </a:ext>
              </a:extLst>
            </p:cNvPr>
            <p:cNvSpPr/>
            <p:nvPr/>
          </p:nvSpPr>
          <p:spPr>
            <a:xfrm>
              <a:off x="9982200" y="4105606"/>
              <a:ext cx="379307" cy="4673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6A4EA37-7E08-A0CB-2D38-BF02653711C7}"/>
                </a:ext>
              </a:extLst>
            </p:cNvPr>
            <p:cNvSpPr/>
            <p:nvPr/>
          </p:nvSpPr>
          <p:spPr>
            <a:xfrm>
              <a:off x="10314489" y="4699952"/>
              <a:ext cx="379307" cy="4673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0451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B0C09-5F48-B47C-9D47-6C55867B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E42F7-310A-31DD-60EE-701DC73C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38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D71B8CF-4A3E-68E8-06C5-D1DC1E8AD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fPC1/duration ~ </a:t>
            </a:r>
            <a:r>
              <a:rPr lang="en-US" b="1" dirty="0"/>
              <a:t>Word position * Stop type</a:t>
            </a:r>
          </a:p>
          <a:p>
            <a:pPr marL="457200" lvl="1" indent="0">
              <a:buNone/>
            </a:pPr>
            <a:r>
              <a:rPr lang="en-US" dirty="0"/>
              <a:t>+ Speech rate</a:t>
            </a:r>
          </a:p>
          <a:p>
            <a:pPr marL="457200" lvl="1" indent="0">
              <a:buNone/>
            </a:pPr>
            <a:r>
              <a:rPr lang="en-US" dirty="0"/>
              <a:t>+ Place of articulation</a:t>
            </a:r>
          </a:p>
          <a:p>
            <a:pPr marL="457200" lvl="1" indent="0">
              <a:buNone/>
            </a:pPr>
            <a:r>
              <a:rPr lang="en-US" dirty="0"/>
              <a:t>+ Neighboring vowel height</a:t>
            </a:r>
          </a:p>
          <a:p>
            <a:pPr marL="457200" lvl="1" indent="0">
              <a:buNone/>
            </a:pPr>
            <a:r>
              <a:rPr lang="en-US" dirty="0"/>
              <a:t>+ Syllable predictability</a:t>
            </a:r>
          </a:p>
          <a:p>
            <a:pPr marL="457200" lvl="1" indent="0">
              <a:buNone/>
            </a:pPr>
            <a:r>
              <a:rPr lang="en-US" dirty="0"/>
              <a:t>+ (Syllable stress</a:t>
            </a:r>
            <a:r>
              <a:rPr lang="en-US" dirty="0">
                <a:sym typeface="Wingdings" pitchFamily="2" charset="2"/>
              </a:rPr>
              <a:t>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+ by-speaker</a:t>
            </a:r>
          </a:p>
          <a:p>
            <a:pPr marL="457200" lvl="1" indent="0">
              <a:buNone/>
            </a:pPr>
            <a:r>
              <a:rPr lang="en-US" dirty="0"/>
              <a:t>+ by-word (indexed with syllable position, e.g., /p</a:t>
            </a:r>
            <a:r>
              <a:rPr lang="en-US" baseline="-25000" dirty="0"/>
              <a:t>1</a:t>
            </a:r>
            <a:r>
              <a:rPr lang="en-US" dirty="0"/>
              <a:t>at</a:t>
            </a:r>
            <a:r>
              <a:rPr lang="en-US" baseline="-25000" dirty="0"/>
              <a:t>2</a:t>
            </a:r>
            <a:r>
              <a:rPr lang="en-US" dirty="0"/>
              <a:t>a/)</a:t>
            </a:r>
          </a:p>
          <a:p>
            <a:pPr marL="457200" lvl="1" indent="0">
              <a:buNone/>
            </a:pPr>
            <a:r>
              <a:rPr lang="en-US" dirty="0"/>
              <a:t>+ by VCV sequence (e.g., p</a:t>
            </a:r>
            <a:r>
              <a:rPr lang="en-US" u="sng" dirty="0"/>
              <a:t>ata</a:t>
            </a:r>
            <a:r>
              <a:rPr lang="en-US" dirty="0"/>
              <a:t>)</a:t>
            </a:r>
          </a:p>
          <a:p>
            <a:r>
              <a:rPr lang="en-US" dirty="0"/>
              <a:t>Random intercepts</a:t>
            </a:r>
          </a:p>
          <a:p>
            <a:r>
              <a:rPr lang="en-US" dirty="0"/>
              <a:t>Random slopes for predictors of interest: word position and stop type</a:t>
            </a:r>
          </a:p>
        </p:txBody>
      </p:sp>
    </p:spTree>
    <p:extLst>
      <p:ext uri="{BB962C8B-B14F-4D97-AF65-F5344CB8AC3E}">
        <p14:creationId xmlns:p14="http://schemas.microsoft.com/office/powerpoint/2010/main" val="4032946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B0AD-EF43-314E-3296-EF895C5D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Unstressed syllable onsets are more lenited than stressed syllable onsets </a:t>
            </a:r>
            <a:br>
              <a:rPr lang="en-US" dirty="0"/>
            </a:br>
            <a:r>
              <a:rPr lang="en-US" dirty="0"/>
              <a:t>in both duration and intensity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8AAAE2-787A-AF44-62E0-E5CB920DE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079" y="2005012"/>
            <a:ext cx="7698521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46817-06D4-4507-4787-49B59E86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5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3827-6B06-59A2-BA32-F7F7D383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side of Domain-initial strengthening: Domain-medial continuity lenition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07041-8F9C-1E5A-5E1C-95BAAACEB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46275"/>
          </a:xfrm>
        </p:spPr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Lenition can be a prosodic segmentation cue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Lenition “conveys to the listener that the current constituent is </a:t>
            </a:r>
            <a:r>
              <a:rPr lang="en-US" b="1" dirty="0">
                <a:solidFill>
                  <a:prstClr val="black"/>
                </a:solidFill>
              </a:rPr>
              <a:t>continuing</a:t>
            </a:r>
            <a:r>
              <a:rPr lang="en-US" dirty="0">
                <a:solidFill>
                  <a:prstClr val="black"/>
                </a:solidFill>
              </a:rPr>
              <a:t> rather than ending or a new one beginning.” </a:t>
            </a: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Kingston 2008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E0AF7-5251-3774-192C-AA8BAE27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96984-20CB-EF52-E22A-FDA096FD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-356" b="13492"/>
          <a:stretch>
            <a:fillRect/>
          </a:stretch>
        </p:blipFill>
        <p:spPr>
          <a:xfrm>
            <a:off x="7569826" y="3881799"/>
            <a:ext cx="2743201" cy="23646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AE1752-3CF9-5018-22C6-6561CCCFB78C}"/>
              </a:ext>
            </a:extLst>
          </p:cNvPr>
          <p:cNvSpPr txBox="1"/>
          <p:nvPr/>
        </p:nvSpPr>
        <p:spPr>
          <a:xfrm>
            <a:off x="8610600" y="1204159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Katz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6DCF-D921-A7DD-1E6B-9ED2DDE8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rate: faster, more lenited (duration)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F3426-B896-496D-B097-2721840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C3187-471E-E047-4D86-4710BAFC0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3" y="1465308"/>
            <a:ext cx="10766912" cy="4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70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4F17B-6815-2748-6916-99C56532A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64E3-49E9-454B-B77F-F26E1294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rate: faster, more lenited (PC1)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C810-70F4-3813-453A-CF304DD3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AD430A-F023-B683-C1FD-F73FE8091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4" y="1502176"/>
            <a:ext cx="10873567" cy="471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20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CE4C-0509-E115-084D-7A5FBC61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PoA</a:t>
            </a:r>
            <a:r>
              <a:rPr lang="en-US" dirty="0"/>
              <a:t>: velar longer, but more lenited in PC1?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6F5E0-3829-9705-B044-B202733E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42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69E97F-B474-9D39-CE10-50A2C248581E}"/>
              </a:ext>
            </a:extLst>
          </p:cNvPr>
          <p:cNvSpPr/>
          <p:nvPr/>
        </p:nvSpPr>
        <p:spPr>
          <a:xfrm>
            <a:off x="10821173" y="537694"/>
            <a:ext cx="405684" cy="27689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486FED-29BF-C09A-FE5D-7363B9B84C67}"/>
              </a:ext>
            </a:extLst>
          </p:cNvPr>
          <p:cNvSpPr/>
          <p:nvPr/>
        </p:nvSpPr>
        <p:spPr>
          <a:xfrm>
            <a:off x="10663930" y="537694"/>
            <a:ext cx="405684" cy="276896"/>
          </a:xfrm>
          <a:prstGeom prst="ellipse">
            <a:avLst/>
          </a:prstGeom>
          <a:solidFill>
            <a:srgbClr val="609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985B39-9754-01D9-30CD-0AC0A085CB34}"/>
              </a:ext>
            </a:extLst>
          </p:cNvPr>
          <p:cNvSpPr/>
          <p:nvPr/>
        </p:nvSpPr>
        <p:spPr>
          <a:xfrm>
            <a:off x="11460953" y="853091"/>
            <a:ext cx="405684" cy="276896"/>
          </a:xfrm>
          <a:prstGeom prst="ellipse">
            <a:avLst/>
          </a:prstGeom>
          <a:solidFill>
            <a:srgbClr val="F976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B4B988-0D45-E5BD-3A14-E585A9D2FE2D}"/>
              </a:ext>
            </a:extLst>
          </p:cNvPr>
          <p:cNvCxnSpPr/>
          <p:nvPr/>
        </p:nvCxnSpPr>
        <p:spPr>
          <a:xfrm>
            <a:off x="10576560" y="249936"/>
            <a:ext cx="0" cy="8800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D7D458-6717-407C-E32D-D466BEB2D0E7}"/>
              </a:ext>
            </a:extLst>
          </p:cNvPr>
          <p:cNvCxnSpPr>
            <a:cxnSpLocks/>
          </p:cNvCxnSpPr>
          <p:nvPr/>
        </p:nvCxnSpPr>
        <p:spPr>
          <a:xfrm flipH="1">
            <a:off x="10623353" y="1172659"/>
            <a:ext cx="1207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12FE72D-0929-60B9-BBF3-7F522DDD6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5" y="1302556"/>
            <a:ext cx="11983290" cy="51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60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EC9010-617A-7A27-D3F2-0A81BB0C3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1616455"/>
            <a:ext cx="11780813" cy="5105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0F51B-F525-7F21-479D-670FE112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Preceding vowel height: </a:t>
            </a:r>
            <a:br>
              <a:rPr lang="en-US" dirty="0"/>
            </a:br>
            <a:r>
              <a:rPr lang="en-US" dirty="0"/>
              <a:t>low more lenited than non-low?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(Kirchner 1998, cf. Kingston 2008)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51DBD-4B8C-6E7D-1FE5-99E97A2E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43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47DD3D-C1EE-2518-5EC2-1FD6530E8A37}"/>
              </a:ext>
            </a:extLst>
          </p:cNvPr>
          <p:cNvSpPr/>
          <p:nvPr/>
        </p:nvSpPr>
        <p:spPr>
          <a:xfrm>
            <a:off x="11260835" y="164089"/>
            <a:ext cx="481584" cy="451104"/>
          </a:xfrm>
          <a:prstGeom prst="ellipse">
            <a:avLst/>
          </a:prstGeom>
          <a:solidFill>
            <a:srgbClr val="02B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B1ACA7-B9D8-63BB-F442-53F0B31144C0}"/>
              </a:ext>
            </a:extLst>
          </p:cNvPr>
          <p:cNvSpPr/>
          <p:nvPr/>
        </p:nvSpPr>
        <p:spPr>
          <a:xfrm>
            <a:off x="10724388" y="633481"/>
            <a:ext cx="481584" cy="451104"/>
          </a:xfrm>
          <a:prstGeom prst="ellipse">
            <a:avLst/>
          </a:prstGeom>
          <a:solidFill>
            <a:srgbClr val="F976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56D5CE-5F44-1805-A73C-566D68A8432C}"/>
              </a:ext>
            </a:extLst>
          </p:cNvPr>
          <p:cNvCxnSpPr/>
          <p:nvPr/>
        </p:nvCxnSpPr>
        <p:spPr>
          <a:xfrm>
            <a:off x="10576560" y="249936"/>
            <a:ext cx="0" cy="8800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181FA9-83F6-669E-D4B2-D9AB903DF4AE}"/>
              </a:ext>
            </a:extLst>
          </p:cNvPr>
          <p:cNvCxnSpPr>
            <a:cxnSpLocks/>
          </p:cNvCxnSpPr>
          <p:nvPr/>
        </p:nvCxnSpPr>
        <p:spPr>
          <a:xfrm flipH="1">
            <a:off x="10623353" y="1172659"/>
            <a:ext cx="1207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45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D6C99-172C-44B6-5D24-E210FAC15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560087-BFA2-5B5E-8939-845FFB6DB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1" y="1571688"/>
            <a:ext cx="11462825" cy="4967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168A4-27FB-1A6F-AFD4-DD211442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Following vowel height: </a:t>
            </a:r>
            <a:br>
              <a:rPr lang="en-US" dirty="0"/>
            </a:br>
            <a:r>
              <a:rPr lang="en-US" dirty="0"/>
              <a:t>low more lenited than non-low?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(Kirchner 1998, cf. Kingston 2008)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45A80-D104-4922-70D2-8D47BD83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F5B95A-0F47-062B-3AD2-16834534EB22}"/>
              </a:ext>
            </a:extLst>
          </p:cNvPr>
          <p:cNvSpPr/>
          <p:nvPr/>
        </p:nvSpPr>
        <p:spPr>
          <a:xfrm>
            <a:off x="11260835" y="164089"/>
            <a:ext cx="481584" cy="451104"/>
          </a:xfrm>
          <a:prstGeom prst="ellipse">
            <a:avLst/>
          </a:prstGeom>
          <a:solidFill>
            <a:srgbClr val="02B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1FD88B-3BA6-EC8E-7283-0A900C45D044}"/>
              </a:ext>
            </a:extLst>
          </p:cNvPr>
          <p:cNvSpPr/>
          <p:nvPr/>
        </p:nvSpPr>
        <p:spPr>
          <a:xfrm>
            <a:off x="10724388" y="633481"/>
            <a:ext cx="481584" cy="451104"/>
          </a:xfrm>
          <a:prstGeom prst="ellipse">
            <a:avLst/>
          </a:prstGeom>
          <a:solidFill>
            <a:srgbClr val="F976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B0EA42-519B-BB28-7D0D-4AEE0AA1FC60}"/>
              </a:ext>
            </a:extLst>
          </p:cNvPr>
          <p:cNvCxnSpPr/>
          <p:nvPr/>
        </p:nvCxnSpPr>
        <p:spPr>
          <a:xfrm>
            <a:off x="10576560" y="249936"/>
            <a:ext cx="0" cy="8800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A4F143-E09F-6A94-1F37-4D323FBCAB2B}"/>
              </a:ext>
            </a:extLst>
          </p:cNvPr>
          <p:cNvCxnSpPr>
            <a:cxnSpLocks/>
          </p:cNvCxnSpPr>
          <p:nvPr/>
        </p:nvCxnSpPr>
        <p:spPr>
          <a:xfrm flipH="1">
            <a:off x="10623353" y="1172659"/>
            <a:ext cx="12070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247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16A4-7A9B-7382-F043-8D14D927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Possible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8AE6E-1568-BD80-C45E-644EAA081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“Word” defined </a:t>
            </a:r>
            <a:r>
              <a:rPr lang="en-US" dirty="0" err="1"/>
              <a:t>morphosyntactically</a:t>
            </a:r>
            <a:r>
              <a:rPr lang="en-US" dirty="0"/>
              <a:t> (white-space delimited sequence of graphemes), may not align perfectly well with “Prosodic word”</a:t>
            </a:r>
          </a:p>
          <a:p>
            <a:r>
              <a:rPr lang="en-US" dirty="0"/>
              <a:t>Potential cross-linguistic variation in the force-alignment accuracy</a:t>
            </a:r>
          </a:p>
          <a:p>
            <a:r>
              <a:rPr lang="en-US" dirty="0"/>
              <a:t>Duration for heavily lenited segments may not be accurate</a:t>
            </a:r>
          </a:p>
          <a:p>
            <a:pPr lvl="1"/>
            <a:r>
              <a:rPr lang="en-US" dirty="0"/>
              <a:t>Some of these tokens may have been deleted</a:t>
            </a:r>
          </a:p>
          <a:p>
            <a:pPr lvl="1"/>
            <a:r>
              <a:rPr lang="en-US" dirty="0"/>
              <a:t>They might have been included only because the pronunciation dictionary did not not contain a pronunciation variant with deletion.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4BC0E-668C-625B-3BA3-63BA9B53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E0CEAC-A617-D741-A955-7BF3CA3A913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9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35E3-2474-BCAA-B2F7-36538797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</a:t>
            </a:r>
            <a:r>
              <a:rPr lang="en-US" i="1" dirty="0"/>
              <a:t>acoustic</a:t>
            </a:r>
            <a:r>
              <a:rPr lang="en-US" dirty="0"/>
              <a:t> correlates of </a:t>
            </a:r>
            <a:br>
              <a:rPr lang="en-US" dirty="0"/>
            </a:br>
            <a:r>
              <a:rPr lang="en-US" dirty="0"/>
              <a:t>Word-medial continuity lenition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92EB0-AEBA-776C-81E1-B03195EB8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4286" cy="4351338"/>
          </a:xfrm>
        </p:spPr>
        <p:txBody>
          <a:bodyPr>
            <a:normAutofit/>
          </a:bodyPr>
          <a:lstStyle/>
          <a:p>
            <a:r>
              <a:rPr lang="en-US" dirty="0"/>
              <a:t>Shorter </a:t>
            </a:r>
            <a:r>
              <a:rPr lang="en-US" b="1" dirty="0"/>
              <a:t>duration</a:t>
            </a:r>
            <a:r>
              <a:rPr lang="en-US" dirty="0"/>
              <a:t>	</a:t>
            </a:r>
          </a:p>
          <a:p>
            <a:r>
              <a:rPr lang="en-US" dirty="0"/>
              <a:t>Shallower </a:t>
            </a:r>
            <a:r>
              <a:rPr lang="en-US" b="1" dirty="0"/>
              <a:t>intensity</a:t>
            </a:r>
            <a:r>
              <a:rPr lang="en-US" dirty="0"/>
              <a:t> transition from preceding V</a:t>
            </a:r>
          </a:p>
          <a:p>
            <a:pPr lvl="1"/>
            <a:r>
              <a:rPr lang="en-US" dirty="0"/>
              <a:t>increased “sonority”</a:t>
            </a:r>
          </a:p>
          <a:p>
            <a:r>
              <a:rPr lang="en-US" dirty="0"/>
              <a:t>Variation?</a:t>
            </a:r>
          </a:p>
          <a:p>
            <a:pPr lvl="1"/>
            <a:r>
              <a:rPr lang="en-US" dirty="0"/>
              <a:t>Cross-linguistic variation?</a:t>
            </a:r>
          </a:p>
          <a:p>
            <a:pPr lvl="1"/>
            <a:r>
              <a:rPr lang="en-US" dirty="0"/>
              <a:t>Stop-type variation (nasal, voiced/voiceless oral stops)?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F0543-364E-D9F1-82FA-4987F80C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A0E415-1C03-3DB0-56B8-A60C0B82ED41}"/>
              </a:ext>
            </a:extLst>
          </p:cNvPr>
          <p:cNvSpPr txBox="1"/>
          <p:nvPr/>
        </p:nvSpPr>
        <p:spPr>
          <a:xfrm>
            <a:off x="9497457" y="5103674"/>
            <a:ext cx="1695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Lavoie 2001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Gurevich 2011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Szigetvári 2008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Kingston 2008</a:t>
            </a:r>
          </a:p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Ennever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 2017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Katz 2016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Katz and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Pitzanti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2019</a:t>
            </a:r>
          </a:p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Broś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2021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SS Lee 2025</a:t>
            </a:r>
          </a:p>
        </p:txBody>
      </p:sp>
    </p:spTree>
    <p:extLst>
      <p:ext uri="{BB962C8B-B14F-4D97-AF65-F5344CB8AC3E}">
        <p14:creationId xmlns:p14="http://schemas.microsoft.com/office/powerpoint/2010/main" val="10941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6BE6-92DE-098C-C8CA-80E1830D6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Word-medial lenis stop lenition </a:t>
            </a:r>
            <a:br>
              <a:rPr lang="en-US" dirty="0"/>
            </a:br>
            <a:r>
              <a:rPr lang="en-US" dirty="0"/>
              <a:t>from Seoul Korean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C2D64-D091-79D8-48F9-6D781881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41A65-7042-8C5E-2346-31228AE10A04}"/>
              </a:ext>
            </a:extLst>
          </p:cNvPr>
          <p:cNvSpPr txBox="1"/>
          <p:nvPr/>
        </p:nvSpPr>
        <p:spPr>
          <a:xfrm>
            <a:off x="949305" y="1719745"/>
            <a:ext cx="460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Word-initial   </a:t>
            </a:r>
            <a:r>
              <a:rPr lang="en-US" dirty="0"/>
              <a:t> </a:t>
            </a:r>
            <a:r>
              <a:rPr lang="en-US" sz="6000" dirty="0"/>
              <a:t>/</a:t>
            </a:r>
            <a:r>
              <a:rPr lang="en-US" sz="6000" dirty="0">
                <a:solidFill>
                  <a:srgbClr val="F9766D"/>
                </a:solidFill>
              </a:rPr>
              <a:t>a # ka</a:t>
            </a:r>
            <a:r>
              <a:rPr lang="en-US" sz="6000" dirty="0"/>
              <a:t>/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AC5009-9901-FC34-FE80-8AC47811F0B5}"/>
              </a:ext>
            </a:extLst>
          </p:cNvPr>
          <p:cNvSpPr txBox="1"/>
          <p:nvPr/>
        </p:nvSpPr>
        <p:spPr>
          <a:xfrm>
            <a:off x="7240418" y="1690688"/>
            <a:ext cx="4938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Word-medial   </a:t>
            </a:r>
            <a:r>
              <a:rPr lang="en-US" dirty="0"/>
              <a:t> </a:t>
            </a:r>
            <a:r>
              <a:rPr lang="en-US" sz="6000" dirty="0"/>
              <a:t>/</a:t>
            </a:r>
            <a:r>
              <a:rPr lang="en-US" sz="6000" dirty="0">
                <a:solidFill>
                  <a:srgbClr val="02BFC4"/>
                </a:solidFill>
              </a:rPr>
              <a:t>a . k a</a:t>
            </a:r>
            <a:r>
              <a:rPr lang="en-US" sz="6000" dirty="0"/>
              <a:t>/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94B5F-4B78-D23D-5E0E-AE780A275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97" y="2307702"/>
            <a:ext cx="4956872" cy="3965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E7AEB-5C01-5EB9-26D6-D7A0B7A6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76" y="2227576"/>
            <a:ext cx="5223724" cy="41789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FBC443-3587-278A-0E1D-FB399FDA57FD}"/>
              </a:ext>
            </a:extLst>
          </p:cNvPr>
          <p:cNvSpPr txBox="1"/>
          <p:nvPr/>
        </p:nvSpPr>
        <p:spPr>
          <a:xfrm>
            <a:off x="3095740" y="3059668"/>
            <a:ext cx="84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73316F-0322-E853-D031-DC95E947230F}"/>
              </a:ext>
            </a:extLst>
          </p:cNvPr>
          <p:cNvSpPr txBox="1"/>
          <p:nvPr/>
        </p:nvSpPr>
        <p:spPr>
          <a:xfrm>
            <a:off x="9285383" y="2875002"/>
            <a:ext cx="84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43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C0B17-8B86-496C-D4AB-A025773AEFBA}"/>
              </a:ext>
            </a:extLst>
          </p:cNvPr>
          <p:cNvSpPr txBox="1"/>
          <p:nvPr/>
        </p:nvSpPr>
        <p:spPr>
          <a:xfrm>
            <a:off x="5043325" y="3672040"/>
            <a:ext cx="22002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Voicing</a:t>
            </a:r>
            <a:r>
              <a:rPr lang="en-US" sz="3200" baseline="30000" dirty="0"/>
              <a:t>1</a:t>
            </a:r>
            <a:endParaRPr lang="en-US" sz="3200" dirty="0"/>
          </a:p>
          <a:p>
            <a:pPr algn="ctr"/>
            <a:r>
              <a:rPr lang="en-US" sz="4000" dirty="0"/>
              <a:t>&amp;</a:t>
            </a:r>
          </a:p>
          <a:p>
            <a:pPr algn="ctr"/>
            <a:r>
              <a:rPr lang="en-US" sz="3200" dirty="0"/>
              <a:t>Shorter duration</a:t>
            </a:r>
            <a:r>
              <a:rPr lang="en-US" sz="3200" baseline="30000" dirty="0"/>
              <a:t>2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F904C26B-D818-8C99-9BAC-021B45858B73}"/>
              </a:ext>
            </a:extLst>
          </p:cNvPr>
          <p:cNvSpPr/>
          <p:nvPr/>
        </p:nvSpPr>
        <p:spPr>
          <a:xfrm>
            <a:off x="5464366" y="3244334"/>
            <a:ext cx="1266940" cy="33614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7FC7F-5528-AC5B-DE1B-A65F2C83447E}"/>
              </a:ext>
            </a:extLst>
          </p:cNvPr>
          <p:cNvSpPr txBox="1"/>
          <p:nvPr/>
        </p:nvSpPr>
        <p:spPr>
          <a:xfrm>
            <a:off x="7990285" y="6297112"/>
            <a:ext cx="6179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Jun 1993, 1998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Cho and Keating 2001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50C05-3E39-A0FA-ECBC-EE91B7A71A06}"/>
              </a:ext>
            </a:extLst>
          </p:cNvPr>
          <p:cNvSpPr txBox="1"/>
          <p:nvPr/>
        </p:nvSpPr>
        <p:spPr>
          <a:xfrm>
            <a:off x="1012996" y="6413459"/>
            <a:ext cx="708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Tokens from Seoul Corpus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Yun et al. 2015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F39D5-091B-CF39-FE5C-2D6CE2AAB5FE}"/>
              </a:ext>
            </a:extLst>
          </p:cNvPr>
          <p:cNvSpPr txBox="1"/>
          <p:nvPr/>
        </p:nvSpPr>
        <p:spPr>
          <a:xfrm>
            <a:off x="7990285" y="655568"/>
            <a:ext cx="1625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SS Lee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6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93BE8-2F70-DFFB-7D92-D382F07B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9170" cy="1325563"/>
          </a:xfrm>
        </p:spPr>
        <p:txBody>
          <a:bodyPr>
            <a:normAutofit/>
          </a:bodyPr>
          <a:lstStyle/>
          <a:p>
            <a:pPr lvl="2"/>
            <a:r>
              <a:rPr lang="en-US" sz="3200" dirty="0">
                <a:solidFill>
                  <a:srgbClr val="02BFC4"/>
                </a:solidFill>
              </a:rPr>
              <a:t>V.CV</a:t>
            </a:r>
            <a:r>
              <a:rPr lang="en-US" sz="3200" dirty="0"/>
              <a:t> has a </a:t>
            </a:r>
            <a:r>
              <a:rPr lang="en-US" sz="3200" b="1" dirty="0"/>
              <a:t>shallower + smaller</a:t>
            </a:r>
            <a:r>
              <a:rPr lang="en-US" sz="3200" dirty="0"/>
              <a:t> </a:t>
            </a:r>
            <a:r>
              <a:rPr lang="en-US" sz="3200" b="1" dirty="0"/>
              <a:t>intensity</a:t>
            </a:r>
            <a:r>
              <a:rPr lang="en-US" sz="3200" dirty="0"/>
              <a:t> </a:t>
            </a:r>
            <a:r>
              <a:rPr lang="en-US" sz="3200" b="1" dirty="0"/>
              <a:t>transition </a:t>
            </a:r>
            <a:br>
              <a:rPr lang="en-US" sz="3200" b="1" dirty="0"/>
            </a:br>
            <a:r>
              <a:rPr lang="en-US" sz="3200" dirty="0"/>
              <a:t>compared to </a:t>
            </a:r>
            <a:r>
              <a:rPr lang="en-US" sz="3200" dirty="0">
                <a:solidFill>
                  <a:srgbClr val="F9766D"/>
                </a:solidFill>
              </a:rPr>
              <a:t>V#CV</a:t>
            </a:r>
            <a:endParaRPr lang="en-US" sz="3200" b="1" dirty="0">
              <a:solidFill>
                <a:srgbClr val="F9766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4FB5C-E3B9-D98D-1C0E-A4ED1C73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94D7C2-0C09-D693-CA7B-D41C24771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73" y="1775193"/>
            <a:ext cx="8236028" cy="50828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13897C4-A71D-F915-2AF8-361A546419BA}"/>
              </a:ext>
            </a:extLst>
          </p:cNvPr>
          <p:cNvSpPr txBox="1"/>
          <p:nvPr/>
        </p:nvSpPr>
        <p:spPr>
          <a:xfrm>
            <a:off x="4452651" y="1150996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SS Lee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6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C593-748A-B424-35D3-A92AD587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1D8B-6171-2486-6D9C-72B397C5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Across languages, how consistent is the word-medial continuity lenition in two acoustic correlates of lenition, </a:t>
            </a:r>
          </a:p>
          <a:p>
            <a:pPr marL="0" indent="0">
              <a:buNone/>
            </a:pPr>
            <a:r>
              <a:rPr lang="en-US" dirty="0"/>
              <a:t>       i.e., duration &amp; intensity? 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How consistent is it across stop types (voiceless/voiced oral stops, nasal stops)?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8E647-4819-4DBC-5AB2-D960251F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8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CA96-5E1C-62F1-0740-3BC16326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study:</a:t>
            </a:r>
            <a:br>
              <a:rPr lang="en-US" dirty="0"/>
            </a:br>
            <a:r>
              <a:rPr lang="en-US" dirty="0"/>
              <a:t>FPCA to operationalize </a:t>
            </a:r>
            <a:br>
              <a:rPr lang="en-US" dirty="0"/>
            </a:br>
            <a:r>
              <a:rPr lang="en-US" dirty="0"/>
              <a:t>the degree of lenition in terms of intensity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D4C6-3C9A-7399-3656-72938D053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8950" cy="4351338"/>
          </a:xfrm>
        </p:spPr>
        <p:txBody>
          <a:bodyPr>
            <a:normAutofit/>
          </a:bodyPr>
          <a:lstStyle/>
          <a:p>
            <a:r>
              <a:rPr lang="en-US" dirty="0"/>
              <a:t>Methods used in previous studies</a:t>
            </a:r>
            <a:r>
              <a:rPr lang="en-US" baseline="30000" dirty="0"/>
              <a:t>1,2,3,4</a:t>
            </a:r>
            <a:r>
              <a:rPr lang="en-US" dirty="0"/>
              <a:t> varied across languages and were optimized for language-specific analyses, rather than cross-linguistic comparison</a:t>
            </a:r>
          </a:p>
          <a:p>
            <a:r>
              <a:rPr lang="en-US" dirty="0"/>
              <a:t>Functional Principal Component Analysis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(Ramsey and Silverman 2005)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/>
              <a:t>Dimensionality reduction technique, captures major patterns of variation in contour shape</a:t>
            </a:r>
          </a:p>
          <a:p>
            <a:r>
              <a:rPr lang="en-US" dirty="0"/>
              <a:t>Data-driven: no a priori assumptions about how the intensity contours would vary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16091-8C9F-3530-8B88-C2A09748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CEAC-A617-D741-A955-7BF3CA3A9131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7BC9F-9849-1D86-412C-839F1F2FCA0C}"/>
              </a:ext>
            </a:extLst>
          </p:cNvPr>
          <p:cNvSpPr txBox="1"/>
          <p:nvPr/>
        </p:nvSpPr>
        <p:spPr>
          <a:xfrm>
            <a:off x="9143082" y="5576798"/>
            <a:ext cx="6097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Kingston 2008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Ennever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 2017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Katz and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Pitzanti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2019</a:t>
            </a:r>
          </a:p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 SS Lee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4046</TotalTime>
  <Words>2793</Words>
  <Application>Microsoft Macintosh PowerPoint</Application>
  <PresentationFormat>Widescreen</PresentationFormat>
  <Paragraphs>298</Paragraphs>
  <Slides>45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Aptos</vt:lpstr>
      <vt:lpstr>Aptos Display</vt:lpstr>
      <vt:lpstr>Arial</vt:lpstr>
      <vt:lpstr>Wingdings</vt:lpstr>
      <vt:lpstr>Office Theme</vt:lpstr>
      <vt:lpstr>Cross-linguistic  word-medial stop lenition:  A Functional PCA approach</vt:lpstr>
      <vt:lpstr>Prosodic position affects  acoustic realization of stop consonants</vt:lpstr>
      <vt:lpstr>Variation in acoustic correlates of  Domain-initial strengthening</vt:lpstr>
      <vt:lpstr>Flip side of Domain-initial strengthening: Domain-medial continuity lenition</vt:lpstr>
      <vt:lpstr>Variation in acoustic correlates of  Word-medial continuity lenition</vt:lpstr>
      <vt:lpstr>Word-medial lenis stop lenition  from Seoul Korean</vt:lpstr>
      <vt:lpstr>V.CV has a shallower + smaller intensity transition  compared to V#CV</vt:lpstr>
      <vt:lpstr>Research questions</vt:lpstr>
      <vt:lpstr>This study: FPCA to operationalize  the degree of lenition in terms of intensity</vt:lpstr>
      <vt:lpstr>Research pipeline</vt:lpstr>
      <vt:lpstr>Data: 9 languages from 3 corpora French (American) English German (Seoul) Korean Polish Russian Spanish Swedish Turkish</vt:lpstr>
      <vt:lpstr>Query using PolyglotDB1 1.47 million  /VCV/ sequences (V#CV or V.CV) across 9 languages</vt:lpstr>
      <vt:lpstr>Measure Duration &amp; Intensity + code other predictors using PolyglotDB1</vt:lpstr>
      <vt:lpstr>FPCA on /VCV/ intensity contours pooled across 9 languages</vt:lpstr>
      <vt:lpstr>Statistical modeling to address RQs</vt:lpstr>
      <vt:lpstr>FPCA results</vt:lpstr>
      <vt:lpstr>PowerPoint Presentation</vt:lpstr>
      <vt:lpstr>PC1 distinguishes stop type Nasal &lt; Voiced &lt; Voiceless </vt:lpstr>
      <vt:lpstr>Statistical modeling</vt:lpstr>
      <vt:lpstr>Estimated marginal median differences  in Duration (X-axis) and PC1 (Y-axis) between Word-medial and Word-initial positions</vt:lpstr>
      <vt:lpstr>BLACK in the third quadrant if there’s word-medial lenition (duration &amp; intensity)</vt:lpstr>
      <vt:lpstr>Word-medial nasal stops:  lenited in terms of duration and intensity Except Spanish, Swedish, French</vt:lpstr>
      <vt:lpstr>Word-medial voiced (Lenis) stops: most consistently lenited in terms of duration and intensity Except Spanish</vt:lpstr>
      <vt:lpstr>Word-medial voiceless (Aspirated/Fortis) stops:  language-specific, mostly lenited in terms of intensity  Except Spanish, Korean, Swedish + (French, Russian no difference in duration) </vt:lpstr>
      <vt:lpstr>Word-medial lenition is mostly consistent  across languages &amp; stop types</vt:lpstr>
      <vt:lpstr>Summary</vt:lpstr>
      <vt:lpstr>Supplementary analysis: word stress</vt:lpstr>
      <vt:lpstr>Including stress (X  O) in the model  does not make the effects of word position completely disappear</vt:lpstr>
      <vt:lpstr>Word stress</vt:lpstr>
      <vt:lpstr>Conclusion</vt:lpstr>
      <vt:lpstr>Acknowledgments</vt:lpstr>
      <vt:lpstr>Thank you!</vt:lpstr>
      <vt:lpstr>References</vt:lpstr>
      <vt:lpstr>EXTRA SLIDES</vt:lpstr>
      <vt:lpstr>PowerPoint Presentation</vt:lpstr>
      <vt:lpstr>Exceptions</vt:lpstr>
      <vt:lpstr>Big effects size for Korean</vt:lpstr>
      <vt:lpstr>Other results</vt:lpstr>
      <vt:lpstr>Unstressed syllable onsets are more lenited than stressed syllable onsets  in both duration and intensity</vt:lpstr>
      <vt:lpstr>Speech rate: faster, more lenited (duration)</vt:lpstr>
      <vt:lpstr>Speech rate: faster, more lenited (PC1)</vt:lpstr>
      <vt:lpstr>PoA: velar longer, but more lenited in PC1?</vt:lpstr>
      <vt:lpstr>Preceding vowel height:  low more lenited than non-low? (Kirchner 1998, cf. Kingston 2008)</vt:lpstr>
      <vt:lpstr>Following vowel height:  low more lenited than non-low? (Kirchner 1998, cf. Kingston 2008)</vt:lpstr>
      <vt:lpstr>Possible limitations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 Lee</dc:creator>
  <cp:lastModifiedBy>Josh Lee</cp:lastModifiedBy>
  <cp:revision>554</cp:revision>
  <dcterms:created xsi:type="dcterms:W3CDTF">2026-06-19T20:05:09Z</dcterms:created>
  <dcterms:modified xsi:type="dcterms:W3CDTF">2026-06-27T14:12:03Z</dcterms:modified>
</cp:coreProperties>
</file>